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17" r:id="rId2"/>
    <p:sldId id="31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144"/>
    <a:srgbClr val="B22F2B"/>
    <a:srgbClr val="A01E21"/>
    <a:srgbClr val="A05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3" autoAdjust="0"/>
    <p:restoredTop sz="79184" autoAdjust="0"/>
  </p:normalViewPr>
  <p:slideViewPr>
    <p:cSldViewPr snapToGrid="0" snapToObjects="1">
      <p:cViewPr varScale="1">
        <p:scale>
          <a:sx n="100" d="100"/>
          <a:sy n="100" d="100"/>
        </p:scale>
        <p:origin x="13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B3A6-FA45-4375-8008-2B6A0FE4B0DD}" type="datetimeFigureOut">
              <a:rPr lang="en-US" smtClean="0"/>
              <a:t>5/18/22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A3C6-7FD5-4B98-A369-436189BB4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DOI: http://</a:t>
            </a:r>
            <a:r>
              <a:rPr lang="en-US" dirty="0" err="1"/>
              <a:t>doi.org</a:t>
            </a:r>
            <a:r>
              <a:rPr lang="en-US" dirty="0"/>
              <a:t>/10.3847/1538-4357/abe0b8</a:t>
            </a:r>
          </a:p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/sites/default/files/2021-12/SCI2021_0027.png</a:t>
            </a:r>
          </a:p>
          <a:p>
            <a:r>
              <a:rPr lang="en-US" dirty="0"/>
              <a:t>Science Spotlight: https://</a:t>
            </a:r>
            <a:r>
              <a:rPr lang="en-US" dirty="0" err="1"/>
              <a:t>www.sofia.usra.edu</a:t>
            </a:r>
            <a:r>
              <a:rPr lang="en-US" dirty="0"/>
              <a:t>/publications/science-results-archive/evidence-cii-shocked-emission-ngc-7479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/sites/default/files/2021-12/SCI2021_0026.png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6F299CC-8742-DC45-8759-6D3277B7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1019F-39EC-1849-8FED-1D060590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0CD7C9-4A29-5F49-B790-15F10A9094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6364" y="6061354"/>
            <a:ext cx="777240" cy="682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EF66FE-D07C-A24D-B835-45EE954D6E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3308" y="6061354"/>
            <a:ext cx="859536" cy="687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8F1E72-0EC3-834B-9EF4-9A7F2234A9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6207" y="6061354"/>
            <a:ext cx="9144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FDD09-0E77-8043-8194-8FAAB8243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3970" y="6061354"/>
            <a:ext cx="804672" cy="689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F40FD0-5630-694A-A5E6-43E0359B6A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74" y="6085821"/>
            <a:ext cx="2311400" cy="762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D6DA7E7-855A-3D49-A8B1-12E968B2E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Click to add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DE12B98-0CD1-B84B-9FD1-A764BBF652C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5429" y="4383313"/>
            <a:ext cx="10232571" cy="116114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Speaker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Month Year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61B528-6675-224E-81EE-229D08F1461F}"/>
              </a:ext>
            </a:extLst>
          </p:cNvPr>
          <p:cNvCxnSpPr/>
          <p:nvPr userDrawn="1"/>
        </p:nvCxnSpPr>
        <p:spPr>
          <a:xfrm>
            <a:off x="0" y="5870073"/>
            <a:ext cx="12192000" cy="0"/>
          </a:xfrm>
          <a:prstGeom prst="line">
            <a:avLst/>
          </a:prstGeom>
          <a:ln w="635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1B58-8ADB-0B47-A512-9A6F93B7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0CBD-4BB8-2A4B-8BA6-6B0028CD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73E5-CEEA-094D-A3AD-12803339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20010-A7C9-9641-9A66-7B3106E6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08AFD-2DB5-A24C-BA41-2D6A569D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A615-CFF1-7748-AB57-085D3DFB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F747-E954-624D-A1F6-533CD20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499D-DF3D-3D4C-8CD2-7194E32E8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146E-44B2-FC4E-88F1-C78860B4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62EB-BC98-6D46-965B-90C21B42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A877-4C11-D24D-8FE4-32025F7D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5944B-45FA-7947-9011-3A0A3FA2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D284-2AD7-6F40-87A8-5E6B847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515E-13A4-0747-A383-663268831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625E-E66A-4C46-84A3-F4C3BBB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E88-8CB2-4844-9860-53092D75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8354-F916-AC44-8652-0C710AF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1D1B-8F84-B742-8FF7-D0FB829D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48A5-FE1B-AD47-A47F-CD85429B4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3FC8-3400-BE4C-B169-212C04BF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CAB5F-A3C3-9046-9C58-2983A3BCD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10C7E-2B11-AB4B-99B4-F2087710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7486-71E3-374F-8FCC-386970B7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E1951-08FA-ED4C-846E-EB5C4374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EDB3E-4808-EC47-80E4-AE11EA0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E2E3-B410-0E4D-84D0-98489C76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3D92-0E80-1149-B2E5-DF993B9B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8CA94-917E-7543-9BB9-F7902918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0DCCA-D981-7A4F-A203-8FE9876D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A362-2FCD-244E-9AE2-1A661F14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B9FFC-0006-8641-B68D-F65F31896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C9C11-3A4B-4F4D-A776-CEE8DD004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62271-EE5A-DC4F-ADE5-C21CE4B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ED364-356D-5A4B-948D-479A25F2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9A00-8CED-C44C-9AC3-A703A867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A1A8-A276-C24C-A304-6FEFBA792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10515600" cy="242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B662815-6E7C-AF49-A41C-CEAF29F470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6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550517" y="365125"/>
            <a:ext cx="11206056" cy="795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Evidence of [CII] Shocked Emission in NGC 7479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34201" y="4684663"/>
            <a:ext cx="11668691" cy="15896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SOFIA/FIFI-LS observed the entire bar and counter-arm structure of NGC 7479 to study the distribution and intensity of the [CII] line at 157.7µm. This is the first complete [CII] observation of a galaxy bar ever done. The SOFIA study concludes that most of the [CII] emission comes from the molecular gas along the bar. However, the emission from the ends of the counter-arm structure is more complex.</a:t>
            </a:r>
          </a:p>
          <a:p>
            <a:r>
              <a:rPr lang="en-US" sz="1600" dirty="0"/>
              <a:t>Infrared diagnostics show that the [CII] emission is compatible with star formation in the northern region (right panel) but much more intense than expected from star formation in the southern region (left panel). This excess [CII] emission probably originates in warm shocked molecular gas heated by the interaction of the radio jet forming the counter-arms with the interstellar medium in the galaxy.</a:t>
            </a:r>
          </a:p>
          <a:p>
            <a:endParaRPr lang="en-US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672B1-4574-9344-AC89-F86A61BC21FE}"/>
              </a:ext>
            </a:extLst>
          </p:cNvPr>
          <p:cNvSpPr txBox="1"/>
          <p:nvPr/>
        </p:nvSpPr>
        <p:spPr>
          <a:xfrm>
            <a:off x="8400786" y="3178040"/>
            <a:ext cx="335578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Paper: “[C II] and CO Emission along the Bar and Counter-arms of NGC 7479”</a:t>
            </a:r>
            <a:br>
              <a:rPr lang="en-US" sz="1400" dirty="0"/>
            </a:br>
            <a:r>
              <a:rPr lang="en-US" sz="1400" dirty="0"/>
              <a:t>Fadda, Dario, et al., 2021/03, </a:t>
            </a:r>
            <a:r>
              <a:rPr lang="en-US" sz="1400" dirty="0" err="1"/>
              <a:t>ApJ</a:t>
            </a:r>
            <a:r>
              <a:rPr lang="en-US" sz="1400" dirty="0"/>
              <a:t>, 909, 204.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F80C8-FA9C-866A-81E0-6CFD37C0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517" y="1241222"/>
            <a:ext cx="7670800" cy="3236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28397-B499-C34C-8D14-B3AB7BF6BA51}"/>
              </a:ext>
            </a:extLst>
          </p:cNvPr>
          <p:cNvSpPr txBox="1"/>
          <p:nvPr/>
        </p:nvSpPr>
        <p:spPr>
          <a:xfrm>
            <a:off x="8383761" y="4165504"/>
            <a:ext cx="23828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ESA/Hubble &amp; NASA</a:t>
            </a:r>
          </a:p>
        </p:txBody>
      </p:sp>
    </p:spTree>
    <p:extLst>
      <p:ext uri="{BB962C8B-B14F-4D97-AF65-F5344CB8AC3E}">
        <p14:creationId xmlns:p14="http://schemas.microsoft.com/office/powerpoint/2010/main" val="346535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550517" y="365125"/>
            <a:ext cx="11206056" cy="795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Evidence of [CII] Shocked Emission in NGC 7479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7234122" y="1615552"/>
            <a:ext cx="4513378" cy="2308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Ratios of [C II] over far-IR emission as a function of the infrared surface brightness. The blue symbols depict observations from a comparison sample (Diaz–Santos et al. 2017) and the shaded band is the fitted curve with 1-</a:t>
            </a:r>
            <a:r>
              <a:rPr lang="el-GR" sz="1600" dirty="0"/>
              <a:t>σ </a:t>
            </a:r>
            <a:r>
              <a:rPr lang="en-US" sz="1600" dirty="0"/>
              <a:t>uncertainty showing the zone where the [C II] emission is compatible with star formation. The black and red symbols represent the data for the northern and southern counter-arm regions, respectively.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28397-B499-C34C-8D14-B3AB7BF6BA51}"/>
              </a:ext>
            </a:extLst>
          </p:cNvPr>
          <p:cNvSpPr txBox="1"/>
          <p:nvPr/>
        </p:nvSpPr>
        <p:spPr>
          <a:xfrm>
            <a:off x="4856277" y="5997356"/>
            <a:ext cx="24794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Fadda et al.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27ED5-E906-3340-163F-5C6792880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517" y="1371600"/>
            <a:ext cx="6374611" cy="43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9184</TotalTime>
  <Words>385</Words>
  <Application>Microsoft Macintosh PowerPoint</Application>
  <PresentationFormat>Widescreen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Proudfit, Leslie W. (ARC-PX)[Universities Space Research Association (USRA)]</cp:lastModifiedBy>
  <cp:revision>120</cp:revision>
  <dcterms:created xsi:type="dcterms:W3CDTF">2018-05-07T19:18:22Z</dcterms:created>
  <dcterms:modified xsi:type="dcterms:W3CDTF">2022-05-18T20:21:02Z</dcterms:modified>
</cp:coreProperties>
</file>