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5" r:id="rId2"/>
    <p:sldId id="28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5C8"/>
    <a:srgbClr val="035AD4"/>
    <a:srgbClr val="0523C2"/>
    <a:srgbClr val="032ADD"/>
    <a:srgbClr val="051997"/>
    <a:srgbClr val="041BA1"/>
    <a:srgbClr val="0532FF"/>
    <a:srgbClr val="0425C7"/>
    <a:srgbClr val="0329D9"/>
    <a:srgbClr val="032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/>
    <p:restoredTop sz="95122"/>
  </p:normalViewPr>
  <p:slideViewPr>
    <p:cSldViewPr snapToGrid="0" snapToObjects="1">
      <p:cViewPr varScale="1">
        <p:scale>
          <a:sx n="108" d="100"/>
          <a:sy n="108" d="100"/>
        </p:scale>
        <p:origin x="7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F1012-22A8-7443-AE64-55DD027AD68E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08958-B94F-CF40-B88B-31F64106C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08958-B94F-CF40-B88B-31F64106C0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random/>
      </p:transition>
    </mc:Choice>
    <mc:Fallback xmlns=""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random/>
      </p:transition>
    </mc:Choice>
    <mc:Fallback xmlns=""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1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0">
        <p:random/>
      </p:transition>
    </mc:Choice>
    <mc:Fallback xmlns=""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154" y="628333"/>
            <a:ext cx="12168846" cy="508906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300" b="1" dirty="0" smtClean="0">
                <a:solidFill>
                  <a:schemeClr val="bg2"/>
                </a:solidFill>
              </a:rPr>
              <a:t>Detection </a:t>
            </a:r>
            <a:r>
              <a:rPr lang="en-US" sz="3300" b="1" dirty="0">
                <a:solidFill>
                  <a:schemeClr val="bg2"/>
                </a:solidFill>
              </a:rPr>
              <a:t>of H</a:t>
            </a:r>
            <a:r>
              <a:rPr lang="en-US" sz="3300" b="1" baseline="-25000" dirty="0">
                <a:solidFill>
                  <a:schemeClr val="bg2"/>
                </a:solidFill>
              </a:rPr>
              <a:t>2</a:t>
            </a:r>
            <a:r>
              <a:rPr lang="en-US" sz="3300" b="1" dirty="0">
                <a:solidFill>
                  <a:schemeClr val="bg2"/>
                </a:solidFill>
              </a:rPr>
              <a:t>O Vapor in AFGL 2591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55230"/>
            <a:ext cx="12192000" cy="39324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231st AAS – National Harbor, MD      |     #AAS231                    </a:t>
            </a:r>
            <a:endParaRPr lang="en-US" dirty="0" smtClean="0"/>
          </a:p>
        </p:txBody>
      </p:sp>
      <p:sp>
        <p:nvSpPr>
          <p:cNvPr id="12" name="Content Placeholder 5"/>
          <p:cNvSpPr>
            <a:spLocks noGrp="1"/>
          </p:cNvSpPr>
          <p:nvPr>
            <p:ph sz="half" idx="4294967295"/>
          </p:nvPr>
        </p:nvSpPr>
        <p:spPr>
          <a:xfrm>
            <a:off x="199329" y="4126946"/>
            <a:ext cx="3931237" cy="1939207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dirty="0" smtClean="0">
                <a:solidFill>
                  <a:schemeClr val="bg2"/>
                </a:solidFill>
              </a:rPr>
              <a:t>Background</a:t>
            </a:r>
          </a:p>
          <a:p>
            <a:pPr marL="0" indent="0" algn="just">
              <a:buNone/>
            </a:pPr>
            <a:r>
              <a:rPr lang="en-US" sz="1400" dirty="0" smtClean="0">
                <a:solidFill>
                  <a:schemeClr val="bg2"/>
                </a:solidFill>
              </a:rPr>
              <a:t>Velocity resolved structure of H</a:t>
            </a:r>
            <a:r>
              <a:rPr lang="en-US" sz="1400" baseline="-25000" dirty="0" smtClean="0">
                <a:solidFill>
                  <a:schemeClr val="bg2"/>
                </a:solidFill>
              </a:rPr>
              <a:t>2</a:t>
            </a:r>
            <a:r>
              <a:rPr lang="en-US" sz="1400" dirty="0" smtClean="0">
                <a:solidFill>
                  <a:schemeClr val="bg2"/>
                </a:solidFill>
              </a:rPr>
              <a:t>O absorption lines provides transition level-specific column densities &amp; information on the dynamics of the H</a:t>
            </a:r>
            <a:r>
              <a:rPr lang="en-US" sz="1400" baseline="-25000" dirty="0" smtClean="0">
                <a:solidFill>
                  <a:schemeClr val="bg2"/>
                </a:solidFill>
              </a:rPr>
              <a:t>2</a:t>
            </a:r>
            <a:r>
              <a:rPr lang="en-US" sz="1400" dirty="0" smtClean="0">
                <a:solidFill>
                  <a:schemeClr val="bg2"/>
                </a:solidFill>
              </a:rPr>
              <a:t>O-bearing environment.</a:t>
            </a:r>
          </a:p>
          <a:p>
            <a:pPr marL="0" indent="0" algn="just">
              <a:buNone/>
            </a:pPr>
            <a:r>
              <a:rPr lang="en-US" sz="1400" dirty="0" smtClean="0">
                <a:solidFill>
                  <a:schemeClr val="bg2"/>
                </a:solidFill>
              </a:rPr>
              <a:t>Protostars are dynamic systems with complex structure, including accretion disk, envelope, jets, winds, &amp; shocks.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9329" y="1289765"/>
            <a:ext cx="3839271" cy="2837181"/>
          </a:xfrm>
          <a:prstGeom prst="rect">
            <a:avLst/>
          </a:prstGeom>
          <a:solidFill>
            <a:schemeClr val="tx1">
              <a:alpha val="1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i="1" dirty="0" smtClean="0">
                <a:solidFill>
                  <a:schemeClr val="bg1"/>
                </a:solidFill>
              </a:rPr>
              <a:t>Observations of Water Absorption in the Protostar AFGL 2591 at High Spectral Resolution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chemeClr val="bg1"/>
                </a:solidFill>
                <a:ea typeface="ＭＳ Ｐゴシック" charset="0"/>
                <a:cs typeface="Hoefler Text" charset="0"/>
                <a:sym typeface="Hoefler Text" charset="0"/>
              </a:rPr>
              <a:t>Indriolo</a:t>
            </a:r>
            <a:r>
              <a:rPr lang="en-US" sz="1400" dirty="0" smtClean="0">
                <a:solidFill>
                  <a:schemeClr val="bg1"/>
                </a:solidFill>
                <a:ea typeface="ＭＳ Ｐゴシック" charset="0"/>
                <a:cs typeface="Hoefler Text" charset="0"/>
                <a:sym typeface="Hoefler Text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a typeface="ＭＳ Ｐゴシック" charset="0"/>
                <a:cs typeface="Hoefler Text" charset="0"/>
                <a:sym typeface="Hoefler Text" charset="0"/>
              </a:rPr>
              <a:t>et al. 2015, </a:t>
            </a:r>
            <a:r>
              <a:rPr lang="en-US" sz="1400" dirty="0" err="1">
                <a:solidFill>
                  <a:schemeClr val="bg1"/>
                </a:solidFill>
                <a:ea typeface="ＭＳ Ｐゴシック" charset="0"/>
                <a:cs typeface="Hoefler Text" charset="0"/>
                <a:sym typeface="Hoefler Text" charset="0"/>
              </a:rPr>
              <a:t>ApJL</a:t>
            </a:r>
            <a:r>
              <a:rPr lang="en-US" sz="1400" dirty="0">
                <a:solidFill>
                  <a:schemeClr val="bg1"/>
                </a:solidFill>
                <a:ea typeface="ＭＳ Ｐゴシック" charset="0"/>
                <a:cs typeface="Hoefler Text" charset="0"/>
                <a:sym typeface="Hoefler Text" charset="0"/>
              </a:rPr>
              <a:t>, 802, </a:t>
            </a:r>
            <a:r>
              <a:rPr lang="en-US" sz="1400" dirty="0" smtClean="0">
                <a:solidFill>
                  <a:schemeClr val="bg1"/>
                </a:solidFill>
                <a:ea typeface="ＭＳ Ｐゴシック" charset="0"/>
                <a:cs typeface="Hoefler Text" charset="0"/>
                <a:sym typeface="Hoefler Text" charset="0"/>
              </a:rPr>
              <a:t>L14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  <a:ea typeface="ＭＳ Ｐゴシック" charset="0"/>
              <a:cs typeface="Hoefler Text" charset="0"/>
              <a:sym typeface="Hoefler Text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  <a:ea typeface="ＭＳ Ｐゴシック" charset="0"/>
                <a:cs typeface="Hoefler Text" charset="0"/>
                <a:sym typeface="Hoefler Text" charset="0"/>
              </a:rPr>
              <a:t>Instrument: EXES</a:t>
            </a:r>
            <a:endParaRPr lang="en-US" sz="1400" dirty="0">
              <a:solidFill>
                <a:schemeClr val="bg1"/>
              </a:solidFill>
              <a:ea typeface="ＭＳ Ｐゴシック" charset="0"/>
              <a:cs typeface="Hoefler Text" charset="0"/>
              <a:sym typeface="Hoefler Text" charset="0"/>
            </a:endParaRPr>
          </a:p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Previous observations of AFGL 2591 have given no indication of where the H</a:t>
            </a:r>
            <a:r>
              <a:rPr lang="en-US" sz="1400" baseline="-25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O features originate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</a:rPr>
              <a:t>EXES </a:t>
            </a:r>
            <a:r>
              <a:rPr lang="en-US" sz="1400" dirty="0" smtClean="0">
                <a:solidFill>
                  <a:schemeClr val="bg1"/>
                </a:solidFill>
              </a:rPr>
              <a:t>observations with a resolution of R </a:t>
            </a:r>
            <a:r>
              <a:rPr lang="en-US" sz="1400" dirty="0">
                <a:solidFill>
                  <a:schemeClr val="bg1"/>
                </a:solidFill>
              </a:rPr>
              <a:t>= 86,000 </a:t>
            </a:r>
            <a:r>
              <a:rPr lang="en-US" sz="1400" dirty="0" smtClean="0">
                <a:solidFill>
                  <a:schemeClr val="bg1"/>
                </a:solidFill>
              </a:rPr>
              <a:t>were able to </a:t>
            </a:r>
            <a:r>
              <a:rPr lang="en-US" sz="1400" dirty="0">
                <a:solidFill>
                  <a:schemeClr val="bg1"/>
                </a:solidFill>
              </a:rPr>
              <a:t>detect and measure </a:t>
            </a:r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i="1" dirty="0" smtClean="0">
                <a:solidFill>
                  <a:schemeClr val="bg1"/>
                </a:solidFill>
              </a:rPr>
              <a:t>v</a:t>
            </a:r>
            <a:r>
              <a:rPr lang="en-US" sz="1400" baseline="-25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baseline="-25000" dirty="0">
                <a:solidFill>
                  <a:schemeClr val="bg1"/>
                </a:solidFill>
              </a:rPr>
              <a:t>1,1</a:t>
            </a:r>
            <a:r>
              <a:rPr lang="en-US" sz="1400" dirty="0">
                <a:solidFill>
                  <a:schemeClr val="bg1"/>
                </a:solidFill>
              </a:rPr>
              <a:t>-0</a:t>
            </a:r>
            <a:r>
              <a:rPr lang="en-US" sz="1400" baseline="-25000" dirty="0">
                <a:solidFill>
                  <a:schemeClr val="bg1"/>
                </a:solidFill>
              </a:rPr>
              <a:t>0,0</a:t>
            </a:r>
            <a:r>
              <a:rPr lang="en-US" sz="1400" dirty="0">
                <a:solidFill>
                  <a:schemeClr val="bg1"/>
                </a:solidFill>
              </a:rPr>
              <a:t> ground state </a:t>
            </a:r>
            <a:r>
              <a:rPr lang="en-US" sz="1400" dirty="0" smtClean="0">
                <a:solidFill>
                  <a:schemeClr val="bg1"/>
                </a:solidFill>
              </a:rPr>
              <a:t>transition of </a:t>
            </a:r>
            <a:r>
              <a:rPr lang="en-US" sz="1400" i="1" dirty="0">
                <a:solidFill>
                  <a:schemeClr val="bg1"/>
                </a:solidFill>
              </a:rPr>
              <a:t>para</a:t>
            </a:r>
            <a:r>
              <a:rPr lang="en-US" sz="1400" dirty="0">
                <a:solidFill>
                  <a:schemeClr val="bg1"/>
                </a:solidFill>
              </a:rPr>
              <a:t>-H</a:t>
            </a:r>
            <a:r>
              <a:rPr lang="en-US" sz="1400" baseline="-25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O at 6.1163311 </a:t>
            </a:r>
            <a:r>
              <a:rPr lang="en-US" sz="1400" dirty="0" smtClean="0">
                <a:solidFill>
                  <a:schemeClr val="bg1"/>
                </a:solidFill>
              </a:rPr>
              <a:t>µm. 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68857" y="3356684"/>
            <a:ext cx="3606506" cy="2873806"/>
            <a:chOff x="3941143" y="3241845"/>
            <a:chExt cx="4052642" cy="32293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" r="2400"/>
            <a:stretch/>
          </p:blipFill>
          <p:spPr>
            <a:xfrm>
              <a:off x="3941143" y="3241845"/>
              <a:ext cx="4052642" cy="299033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62329" y="6286484"/>
              <a:ext cx="19801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Floris et al., 1999,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ApJ</a:t>
              </a:r>
              <a:r>
                <a:rPr lang="en-US" sz="1200" dirty="0" smtClean="0">
                  <a:solidFill>
                    <a:schemeClr val="bg1"/>
                  </a:solidFill>
                </a:rPr>
                <a:t>, 522, 991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Footer Placeholder 4"/>
          <p:cNvSpPr txBox="1">
            <a:spLocks/>
          </p:cNvSpPr>
          <p:nvPr/>
        </p:nvSpPr>
        <p:spPr>
          <a:xfrm>
            <a:off x="0" y="6455230"/>
            <a:ext cx="12192000" cy="39324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6" name="Picture 15" descr="sofialogoprin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984"/>
          <a:stretch/>
        </p:blipFill>
        <p:spPr>
          <a:xfrm>
            <a:off x="1050946" y="6483350"/>
            <a:ext cx="1384418" cy="355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231620" y="6573579"/>
            <a:ext cx="396038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Background image credit: C</a:t>
            </a:r>
            <a:r>
              <a:rPr lang="en-US" sz="1200" i="1" dirty="0">
                <a:solidFill>
                  <a:schemeClr val="bg1"/>
                </a:solidFill>
              </a:rPr>
              <a:t>. Aspin et al., NIRI, Gemini Obs., NSF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82954" y="3356685"/>
            <a:ext cx="3588308" cy="2916166"/>
            <a:chOff x="7976577" y="3241847"/>
            <a:chExt cx="4008476" cy="32576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t="1179" r="1112" b="985"/>
            <a:stretch/>
          </p:blipFill>
          <p:spPr>
            <a:xfrm>
              <a:off x="7976577" y="3241847"/>
              <a:ext cx="4008476" cy="299033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721420" y="6222478"/>
              <a:ext cx="2263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Wang et al., 2012, A&amp;A, 543, A22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5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0">
        <p14:vortex dir="r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52303"/>
            <a:ext cx="12192000" cy="50590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lIns="0" tIns="0" rIns="0" bIns="0">
            <a:normAutofit/>
          </a:bodyPr>
          <a:lstStyle/>
          <a:p>
            <a:pPr algn="ctr"/>
            <a:r>
              <a:rPr lang="en-US" sz="3000" b="1" dirty="0">
                <a:solidFill>
                  <a:schemeClr val="bg2"/>
                </a:solidFill>
              </a:rPr>
              <a:t>Detection of H</a:t>
            </a:r>
            <a:r>
              <a:rPr lang="en-US" sz="3000" b="1" baseline="-25000" dirty="0">
                <a:solidFill>
                  <a:schemeClr val="bg2"/>
                </a:solidFill>
              </a:rPr>
              <a:t>2</a:t>
            </a:r>
            <a:r>
              <a:rPr lang="en-US" sz="3000" b="1" dirty="0">
                <a:solidFill>
                  <a:schemeClr val="bg2"/>
                </a:solidFill>
              </a:rPr>
              <a:t>O Vapor in AFGL 2591</a:t>
            </a:r>
            <a:endParaRPr lang="en-US" sz="3000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55230"/>
            <a:ext cx="12192000" cy="39324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231st AAS – National Harbor, MD      |     #AAS231                    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52867" y="3531077"/>
            <a:ext cx="5126367" cy="2622832"/>
            <a:chOff x="252867" y="3467280"/>
            <a:chExt cx="5126367" cy="2622832"/>
          </a:xfrm>
        </p:grpSpPr>
        <p:pic>
          <p:nvPicPr>
            <p:cNvPr id="6" name="Picture 5" descr="indriolo_exes_gl2591_apj_fig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67" y="3467280"/>
              <a:ext cx="5063938" cy="26228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3900228" y="5353737"/>
              <a:ext cx="319296" cy="220237"/>
            </a:xfrm>
            <a:prstGeom prst="line">
              <a:avLst/>
            </a:prstGeom>
            <a:ln w="31750" cmpd="sng">
              <a:solidFill>
                <a:srgbClr val="FF0000"/>
              </a:solidFill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798900" y="4780921"/>
              <a:ext cx="450806" cy="132855"/>
            </a:xfrm>
            <a:prstGeom prst="line">
              <a:avLst/>
            </a:prstGeom>
            <a:ln w="3175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87626" y="5135822"/>
              <a:ext cx="11916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atmosphere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6544" y="4584272"/>
              <a:ext cx="10758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AFGL 2591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52867" y="1208017"/>
            <a:ext cx="5063938" cy="224676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Absorption features detected from </a:t>
            </a:r>
            <a:r>
              <a:rPr lang="en-US" sz="1400" dirty="0" err="1" smtClean="0">
                <a:solidFill>
                  <a:schemeClr val="bg1"/>
                </a:solidFill>
              </a:rPr>
              <a:t>ro</a:t>
            </a:r>
            <a:r>
              <a:rPr lang="en-US" sz="1400" dirty="0" smtClean="0">
                <a:solidFill>
                  <a:schemeClr val="bg1"/>
                </a:solidFill>
              </a:rPr>
              <a:t>-vibrational transitions of H</a:t>
            </a:r>
            <a:r>
              <a:rPr lang="en-US" sz="1400" baseline="-25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O, including seven from </a:t>
            </a:r>
            <a:r>
              <a:rPr lang="en-US" sz="1400" i="1" dirty="0" smtClean="0">
                <a:solidFill>
                  <a:schemeClr val="bg1"/>
                </a:solidFill>
              </a:rPr>
              <a:t>v</a:t>
            </a:r>
            <a:r>
              <a:rPr lang="en-US" sz="1400" baseline="-25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-band, two from vibrationally excited </a:t>
            </a:r>
            <a:r>
              <a:rPr lang="en-US" sz="1400" i="1" dirty="0" smtClean="0">
                <a:solidFill>
                  <a:schemeClr val="bg1"/>
                </a:solidFill>
              </a:rPr>
              <a:t>v</a:t>
            </a:r>
            <a:r>
              <a:rPr lang="en-US" sz="1400" baseline="-25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-band, and one from </a:t>
            </a:r>
            <a:r>
              <a:rPr lang="en-US" sz="1400" i="1" dirty="0" smtClean="0">
                <a:solidFill>
                  <a:schemeClr val="bg1"/>
                </a:solidFill>
              </a:rPr>
              <a:t>v</a:t>
            </a:r>
            <a:r>
              <a:rPr lang="en-US" sz="1400" baseline="-25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-band of H</a:t>
            </a:r>
            <a:r>
              <a:rPr lang="en-US" sz="1400" baseline="-25000" dirty="0" smtClean="0">
                <a:solidFill>
                  <a:schemeClr val="bg1"/>
                </a:solidFill>
              </a:rPr>
              <a:t>2</a:t>
            </a:r>
            <a:r>
              <a:rPr lang="en-US" sz="1400" baseline="30000" dirty="0" smtClean="0">
                <a:solidFill>
                  <a:schemeClr val="bg1"/>
                </a:solidFill>
              </a:rPr>
              <a:t>18</a:t>
            </a:r>
            <a:r>
              <a:rPr lang="en-US" sz="1400" dirty="0" smtClean="0">
                <a:solidFill>
                  <a:schemeClr val="bg1"/>
                </a:solidFill>
              </a:rPr>
              <a:t>O</a:t>
            </a:r>
          </a:p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marL="0" lvl="2" algn="just"/>
            <a:r>
              <a:rPr lang="en-US" sz="1400" dirty="0" smtClean="0">
                <a:solidFill>
                  <a:schemeClr val="bg1"/>
                </a:solidFill>
              </a:rPr>
              <a:t>One of the absorption features is of the </a:t>
            </a:r>
            <a:r>
              <a:rPr lang="en-US" sz="1400" i="1" dirty="0">
                <a:solidFill>
                  <a:schemeClr val="bg1"/>
                </a:solidFill>
              </a:rPr>
              <a:t>v</a:t>
            </a:r>
            <a:r>
              <a:rPr lang="en-US" sz="1400" baseline="-25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 1</a:t>
            </a:r>
            <a:r>
              <a:rPr lang="en-US" sz="1400" baseline="-25000" dirty="0">
                <a:solidFill>
                  <a:schemeClr val="bg1"/>
                </a:solidFill>
              </a:rPr>
              <a:t>1,1</a:t>
            </a:r>
            <a:r>
              <a:rPr lang="en-US" sz="1400" dirty="0">
                <a:solidFill>
                  <a:schemeClr val="bg1"/>
                </a:solidFill>
              </a:rPr>
              <a:t>-0</a:t>
            </a:r>
            <a:r>
              <a:rPr lang="en-US" sz="1400" baseline="-25000" dirty="0">
                <a:solidFill>
                  <a:schemeClr val="bg1"/>
                </a:solidFill>
              </a:rPr>
              <a:t>0,0</a:t>
            </a:r>
            <a:r>
              <a:rPr lang="en-US" sz="1400" dirty="0">
                <a:solidFill>
                  <a:schemeClr val="bg1"/>
                </a:solidFill>
              </a:rPr>
              <a:t> transition at 6.1163311 µm, which probes the ground state of para-H</a:t>
            </a:r>
            <a:r>
              <a:rPr lang="en-US" sz="1400" baseline="-25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O</a:t>
            </a:r>
          </a:p>
          <a:p>
            <a:pPr algn="just"/>
            <a:endParaRPr lang="en-US" sz="1400" dirty="0" smtClean="0">
              <a:solidFill>
                <a:schemeClr val="bg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Relative strengths of features suggests a covering fraction of f ≥ 0.25, which leads to column densities of N(H</a:t>
            </a:r>
            <a:r>
              <a:rPr lang="en-US" sz="1400" baseline="-25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O) – (1.3 ± 0.3) x 10</a:t>
            </a:r>
            <a:r>
              <a:rPr lang="en-US" sz="1400" baseline="30000" dirty="0" smtClean="0">
                <a:solidFill>
                  <a:schemeClr val="bg1"/>
                </a:solidFill>
              </a:rPr>
              <a:t>19</a:t>
            </a:r>
            <a:r>
              <a:rPr lang="en-US" sz="1400" dirty="0" smtClean="0">
                <a:solidFill>
                  <a:schemeClr val="bg1"/>
                </a:solidFill>
              </a:rPr>
              <a:t> cm</a:t>
            </a:r>
            <a:r>
              <a:rPr lang="en-US" sz="1400" baseline="30000" dirty="0" smtClean="0">
                <a:solidFill>
                  <a:schemeClr val="bg1"/>
                </a:solidFill>
              </a:rPr>
              <a:t>-2</a:t>
            </a:r>
            <a:r>
              <a:rPr lang="en-US" sz="1400" dirty="0" smtClean="0">
                <a:solidFill>
                  <a:schemeClr val="bg1"/>
                </a:solidFill>
              </a:rPr>
              <a:t> at T = 640 ± 80 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16805" y="4254391"/>
            <a:ext cx="2341270" cy="2031325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Left: Line profiles indicate origination in the dense, hot region at the base of the outflow.</a:t>
            </a:r>
          </a:p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EXES observations provide unique insights into the structure of the protostars such as AFGL 2591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92741" y="1552223"/>
            <a:ext cx="4030209" cy="3022657"/>
            <a:chOff x="8122864" y="1650759"/>
            <a:chExt cx="4030209" cy="3022657"/>
          </a:xfrm>
        </p:grpSpPr>
        <p:pic>
          <p:nvPicPr>
            <p:cNvPr id="49" name="Picture 48" descr="atran.smo.10917.da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864" y="1650759"/>
              <a:ext cx="4030209" cy="3022657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 flipH="1">
              <a:off x="10732851" y="2961421"/>
              <a:ext cx="1486" cy="148603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444545" y="2955853"/>
              <a:ext cx="0" cy="14846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9527948" y="2604473"/>
              <a:ext cx="1727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V=-34.7 km/s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764732" y="2886557"/>
              <a:ext cx="13883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Telluric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&amp;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p</a:t>
              </a:r>
              <a:r>
                <a:rPr lang="en-US" sz="1400" dirty="0" smtClean="0">
                  <a:solidFill>
                    <a:srgbClr val="0000FF"/>
                  </a:solidFill>
                </a:rPr>
                <a:t>ara-H20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g</a:t>
              </a:r>
              <a:r>
                <a:rPr lang="en-US" sz="1400" dirty="0" smtClean="0">
                  <a:solidFill>
                    <a:srgbClr val="0000FF"/>
                  </a:solidFill>
                </a:rPr>
                <a:t>round state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892741" y="4703087"/>
            <a:ext cx="4030209" cy="1384995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Above: The rest </a:t>
            </a:r>
            <a:r>
              <a:rPr lang="en-US" sz="1400" dirty="0">
                <a:solidFill>
                  <a:schemeClr val="bg1"/>
                </a:solidFill>
              </a:rPr>
              <a:t>wavelength of the targeted transition lies directly in an atmospheric absorption </a:t>
            </a:r>
            <a:r>
              <a:rPr lang="en-US" sz="1400" dirty="0" smtClean="0">
                <a:solidFill>
                  <a:schemeClr val="bg1"/>
                </a:solidFill>
              </a:rPr>
              <a:t>feature. Using ATRAN, SOFIA can </a:t>
            </a:r>
            <a:r>
              <a:rPr lang="en-US" sz="1400" dirty="0">
                <a:solidFill>
                  <a:schemeClr val="bg1"/>
                </a:solidFill>
              </a:rPr>
              <a:t>take advantage of the Earth’s motion to Doppler shift the line out of the telluric </a:t>
            </a:r>
            <a:r>
              <a:rPr lang="en-US" sz="1400" dirty="0" smtClean="0">
                <a:solidFill>
                  <a:schemeClr val="bg1"/>
                </a:solidFill>
              </a:rPr>
              <a:t>feature--estimating </a:t>
            </a:r>
            <a:r>
              <a:rPr lang="en-US" sz="1400" dirty="0">
                <a:solidFill>
                  <a:schemeClr val="bg1"/>
                </a:solidFill>
              </a:rPr>
              <a:t>the atmospheric telluric absorption at stratospheric altitudes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4"/>
          <p:cNvSpPr txBox="1">
            <a:spLocks/>
          </p:cNvSpPr>
          <p:nvPr/>
        </p:nvSpPr>
        <p:spPr>
          <a:xfrm>
            <a:off x="0" y="6455230"/>
            <a:ext cx="12192000" cy="39324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1" name="Picture 20" descr="sofialogoprin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984"/>
          <a:stretch/>
        </p:blipFill>
        <p:spPr>
          <a:xfrm>
            <a:off x="1050946" y="6483350"/>
            <a:ext cx="1384418" cy="3556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231620" y="6565593"/>
            <a:ext cx="396038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Background image credit: C</a:t>
            </a:r>
            <a:r>
              <a:rPr lang="en-US" sz="1200" i="1" dirty="0">
                <a:solidFill>
                  <a:schemeClr val="bg1"/>
                </a:solidFill>
              </a:rPr>
              <a:t>. Aspin et al., NIRI, Gemini Obs., NSF</a:t>
            </a:r>
          </a:p>
        </p:txBody>
      </p:sp>
    </p:spTree>
    <p:extLst>
      <p:ext uri="{BB962C8B-B14F-4D97-AF65-F5344CB8AC3E}">
        <p14:creationId xmlns:p14="http://schemas.microsoft.com/office/powerpoint/2010/main" val="295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0">
        <p:circle/>
      </p:transition>
    </mc:Choice>
    <mc:Fallback xmlns="">
      <p:transition spd="slow" advTm="4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9FEFA"/>
      </a:hlink>
      <a:folHlink>
        <a:srgbClr val="FFF9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23740</TotalTime>
  <Words>382</Words>
  <Application>Microsoft Macintosh PowerPoint</Application>
  <PresentationFormat>Widescreen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Calibri Light</vt:lpstr>
      <vt:lpstr>Hoefler Text</vt:lpstr>
      <vt:lpstr>ＭＳ Ｐゴシック</vt:lpstr>
      <vt:lpstr>Arial</vt:lpstr>
      <vt:lpstr>Office Theme</vt:lpstr>
      <vt:lpstr>Detection of H2O Vapor in AFGL 2591</vt:lpstr>
      <vt:lpstr>Detection of H2O Vapor in AFGL 2591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273</cp:revision>
  <cp:lastPrinted>2017-12-29T20:17:50Z</cp:lastPrinted>
  <dcterms:created xsi:type="dcterms:W3CDTF">2017-12-20T23:56:12Z</dcterms:created>
  <dcterms:modified xsi:type="dcterms:W3CDTF">2018-01-25T23:51:05Z</dcterms:modified>
</cp:coreProperties>
</file>