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55C8"/>
    <a:srgbClr val="035AD4"/>
    <a:srgbClr val="0523C2"/>
    <a:srgbClr val="032ADD"/>
    <a:srgbClr val="051997"/>
    <a:srgbClr val="041BA1"/>
    <a:srgbClr val="0532FF"/>
    <a:srgbClr val="0425C7"/>
    <a:srgbClr val="0329D9"/>
    <a:srgbClr val="032A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4"/>
    <p:restoredTop sz="95122"/>
  </p:normalViewPr>
  <p:slideViewPr>
    <p:cSldViewPr snapToGrid="0" snapToObjects="1">
      <p:cViewPr varScale="1">
        <p:scale>
          <a:sx n="108" d="100"/>
          <a:sy n="108" d="100"/>
        </p:scale>
        <p:origin x="792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3F1012-22A8-7443-AE64-55DD027AD68E}" type="datetimeFigureOut">
              <a:rPr lang="en-US" smtClean="0"/>
              <a:t>1/25/18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08958-B94F-CF40-B88B-31F64106C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41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08958-B94F-CF40-B88B-31F64106C0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10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2806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0">
        <p:random/>
      </p:transition>
    </mc:Choice>
    <mc:Fallback xmlns="">
      <p:transition spd="slow" advTm="2000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863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0">
        <p:random/>
      </p:transition>
    </mc:Choice>
    <mc:Fallback xmlns="">
      <p:transition spd="slow" advTm="2000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5818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mc:AlternateContent xmlns:mc="http://schemas.openxmlformats.org/markup-compatibility/2006" xmlns:p14="http://schemas.microsoft.com/office/powerpoint/2010/main">
    <mc:Choice Requires="p14">
      <p:transition spd="slow" p14:dur="1500" advTm="20000">
        <p:random/>
      </p:transition>
    </mc:Choice>
    <mc:Fallback xmlns="">
      <p:transition spd="slow" advTm="20000">
        <p:random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637447"/>
            <a:ext cx="12191999" cy="510043"/>
          </a:xfrm>
          <a:prstGeom prst="rect">
            <a:avLst/>
          </a:prstGeom>
          <a:solidFill>
            <a:schemeClr val="tx1">
              <a:alpha val="2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3300" b="1" dirty="0" smtClean="0">
                <a:solidFill>
                  <a:schemeClr val="bg2"/>
                </a:solidFill>
              </a:rPr>
              <a:t>Infall in High-mass Star-forming Clumps</a:t>
            </a:r>
            <a:endParaRPr lang="en-US" sz="3300" dirty="0">
              <a:solidFill>
                <a:schemeClr val="bg2"/>
              </a:solidFill>
            </a:endParaRPr>
          </a:p>
        </p:txBody>
      </p:sp>
      <p:pic>
        <p:nvPicPr>
          <p:cNvPr id="5" name="Content Placeholder 5" descr="Infall_Fig6.png"/>
          <p:cNvPicPr>
            <a:picLocks noGrp="1" noChangeAspect="1"/>
          </p:cNvPicPr>
          <p:nvPr>
            <p:ph sz="half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8" r="-246"/>
          <a:stretch/>
        </p:blipFill>
        <p:spPr>
          <a:xfrm>
            <a:off x="7456448" y="1417021"/>
            <a:ext cx="4555910" cy="368009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6" name="Content Placeholder 2" descr="infall.pn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7" t="4351" r="-88" b="2169"/>
          <a:stretch/>
        </p:blipFill>
        <p:spPr>
          <a:xfrm>
            <a:off x="174731" y="3446068"/>
            <a:ext cx="2717318" cy="267765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084331" y="3446068"/>
            <a:ext cx="4179833" cy="2677656"/>
          </a:xfrm>
          <a:prstGeom prst="rect">
            <a:avLst/>
          </a:prstGeom>
          <a:solidFill>
            <a:schemeClr val="tx1">
              <a:alpha val="2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1400" b="1" dirty="0" smtClean="0">
                <a:solidFill>
                  <a:schemeClr val="bg1"/>
                </a:solidFill>
              </a:rPr>
              <a:t>Background</a:t>
            </a:r>
          </a:p>
          <a:p>
            <a:pPr algn="just"/>
            <a:endParaRPr lang="en-US" sz="1400" dirty="0" smtClean="0">
              <a:solidFill>
                <a:schemeClr val="bg1"/>
              </a:solidFill>
            </a:endParaRPr>
          </a:p>
          <a:p>
            <a:pPr algn="just"/>
            <a:r>
              <a:rPr lang="en-US" sz="1400" dirty="0" smtClean="0">
                <a:solidFill>
                  <a:schemeClr val="bg1"/>
                </a:solidFill>
              </a:rPr>
              <a:t>The </a:t>
            </a:r>
            <a:r>
              <a:rPr lang="en-US" sz="1400" dirty="0" err="1" smtClean="0">
                <a:solidFill>
                  <a:schemeClr val="bg1"/>
                </a:solidFill>
              </a:rPr>
              <a:t>infall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process is key </a:t>
            </a:r>
            <a:r>
              <a:rPr lang="en-US" sz="1400" dirty="0">
                <a:solidFill>
                  <a:schemeClr val="bg1"/>
                </a:solidFill>
              </a:rPr>
              <a:t>to our understanding </a:t>
            </a:r>
            <a:r>
              <a:rPr lang="en-US" sz="1400" dirty="0" smtClean="0">
                <a:solidFill>
                  <a:schemeClr val="bg1"/>
                </a:solidFill>
              </a:rPr>
              <a:t>of the details of </a:t>
            </a:r>
            <a:r>
              <a:rPr lang="en-US" sz="1400" dirty="0">
                <a:solidFill>
                  <a:schemeClr val="bg1"/>
                </a:solidFill>
              </a:rPr>
              <a:t>accretion </a:t>
            </a:r>
            <a:r>
              <a:rPr lang="en-US" sz="1400" dirty="0" smtClean="0">
                <a:solidFill>
                  <a:schemeClr val="bg1"/>
                </a:solidFill>
              </a:rPr>
              <a:t>in </a:t>
            </a:r>
            <a:r>
              <a:rPr lang="en-US" sz="1400" dirty="0">
                <a:solidFill>
                  <a:schemeClr val="bg1"/>
                </a:solidFill>
              </a:rPr>
              <a:t>star </a:t>
            </a:r>
            <a:r>
              <a:rPr lang="en-US" sz="1400" dirty="0" smtClean="0">
                <a:solidFill>
                  <a:schemeClr val="bg1"/>
                </a:solidFill>
              </a:rPr>
              <a:t>formation. A critical tool needed to </a:t>
            </a:r>
            <a:r>
              <a:rPr lang="en-US" sz="1400" dirty="0">
                <a:solidFill>
                  <a:schemeClr val="bg1"/>
                </a:solidFill>
              </a:rPr>
              <a:t>study </a:t>
            </a:r>
            <a:r>
              <a:rPr lang="en-US" sz="1400" dirty="0" err="1">
                <a:solidFill>
                  <a:schemeClr val="bg1"/>
                </a:solidFill>
              </a:rPr>
              <a:t>infall</a:t>
            </a:r>
            <a:r>
              <a:rPr lang="en-US" sz="1400" dirty="0">
                <a:solidFill>
                  <a:schemeClr val="bg1"/>
                </a:solidFill>
              </a:rPr>
              <a:t> is high resolution </a:t>
            </a:r>
            <a:r>
              <a:rPr lang="en-US" sz="1400" dirty="0" smtClean="0">
                <a:solidFill>
                  <a:schemeClr val="bg1"/>
                </a:solidFill>
              </a:rPr>
              <a:t>spectroscopy.</a:t>
            </a:r>
          </a:p>
          <a:p>
            <a:pPr algn="just"/>
            <a:endParaRPr lang="en-US" sz="1400" dirty="0">
              <a:solidFill>
                <a:schemeClr val="bg1"/>
              </a:solidFill>
            </a:endParaRPr>
          </a:p>
          <a:p>
            <a:pPr algn="just"/>
            <a:r>
              <a:rPr lang="en-US" sz="1400" dirty="0" smtClean="0">
                <a:solidFill>
                  <a:schemeClr val="bg1"/>
                </a:solidFill>
              </a:rPr>
              <a:t>Optically </a:t>
            </a:r>
            <a:r>
              <a:rPr lang="en-US" sz="1400" dirty="0">
                <a:solidFill>
                  <a:schemeClr val="bg1"/>
                </a:solidFill>
              </a:rPr>
              <a:t>thin emission probes </a:t>
            </a:r>
            <a:r>
              <a:rPr lang="en-US" sz="1400" dirty="0" smtClean="0">
                <a:solidFill>
                  <a:schemeClr val="bg1"/>
                </a:solidFill>
              </a:rPr>
              <a:t>the mean </a:t>
            </a:r>
            <a:r>
              <a:rPr lang="en-US" sz="1400" dirty="0">
                <a:solidFill>
                  <a:schemeClr val="bg1"/>
                </a:solidFill>
              </a:rPr>
              <a:t>velocity through </a:t>
            </a:r>
            <a:r>
              <a:rPr lang="en-US" sz="1400" dirty="0" smtClean="0">
                <a:solidFill>
                  <a:schemeClr val="bg1"/>
                </a:solidFill>
              </a:rPr>
              <a:t>the whole envelope, whereas optically </a:t>
            </a:r>
            <a:r>
              <a:rPr lang="en-US" sz="1400" dirty="0">
                <a:solidFill>
                  <a:schemeClr val="bg1"/>
                </a:solidFill>
              </a:rPr>
              <a:t>thick lines split into blue- and red-shifted lines </a:t>
            </a:r>
            <a:r>
              <a:rPr lang="en-US" sz="1400" dirty="0" smtClean="0">
                <a:solidFill>
                  <a:schemeClr val="bg1"/>
                </a:solidFill>
              </a:rPr>
              <a:t>(blue-skewed </a:t>
            </a:r>
            <a:r>
              <a:rPr lang="en-US" sz="1400" dirty="0">
                <a:solidFill>
                  <a:schemeClr val="bg1"/>
                </a:solidFill>
              </a:rPr>
              <a:t>lines) and probe the structure of the </a:t>
            </a:r>
            <a:r>
              <a:rPr lang="en-US" sz="1400" dirty="0" smtClean="0">
                <a:solidFill>
                  <a:schemeClr val="bg1"/>
                </a:solidFill>
              </a:rPr>
              <a:t>envelope. We can observe both components by observing red-shifted </a:t>
            </a:r>
            <a:r>
              <a:rPr lang="en-US" sz="1400" dirty="0">
                <a:solidFill>
                  <a:schemeClr val="bg1"/>
                </a:solidFill>
              </a:rPr>
              <a:t>absorption lines in front of bright continuum </a:t>
            </a:r>
            <a:r>
              <a:rPr lang="en-US" sz="1400" dirty="0" smtClean="0">
                <a:solidFill>
                  <a:schemeClr val="bg1"/>
                </a:solidFill>
              </a:rPr>
              <a:t>sources.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3362" y="1403795"/>
            <a:ext cx="7090803" cy="1815882"/>
          </a:xfrm>
          <a:prstGeom prst="rect">
            <a:avLst/>
          </a:prstGeom>
          <a:solidFill>
            <a:schemeClr val="tx1">
              <a:alpha val="25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i="1" dirty="0">
                <a:solidFill>
                  <a:schemeClr val="bg1"/>
                </a:solidFill>
                <a:ea typeface="ＭＳ Ｐゴシック" charset="0"/>
                <a:cs typeface="Hoefler Text" charset="0"/>
                <a:sym typeface="Hoefler Text" charset="0"/>
              </a:rPr>
              <a:t>Infall Through The Evolution of High-mass Star-forming Clumps</a:t>
            </a:r>
          </a:p>
          <a:p>
            <a:r>
              <a:rPr lang="en-US" sz="1400" dirty="0" err="1">
                <a:solidFill>
                  <a:schemeClr val="bg1"/>
                </a:solidFill>
                <a:ea typeface="ＭＳ Ｐゴシック" charset="0"/>
                <a:cs typeface="Hoefler Text" charset="0"/>
                <a:sym typeface="Hoefler Text" charset="0"/>
              </a:rPr>
              <a:t>Wyrowski</a:t>
            </a:r>
            <a:r>
              <a:rPr lang="en-US" sz="1400" dirty="0">
                <a:solidFill>
                  <a:schemeClr val="bg1"/>
                </a:solidFill>
                <a:ea typeface="ＭＳ Ｐゴシック" charset="0"/>
                <a:cs typeface="Hoefler Text" charset="0"/>
                <a:sym typeface="Hoefler Text" charset="0"/>
              </a:rPr>
              <a:t> et al. 2016, A&amp;A, 585, </a:t>
            </a:r>
            <a:r>
              <a:rPr lang="en-US" sz="1400" dirty="0" smtClean="0">
                <a:solidFill>
                  <a:schemeClr val="bg1"/>
                </a:solidFill>
                <a:ea typeface="ＭＳ Ｐゴシック" charset="0"/>
                <a:cs typeface="Hoefler Text" charset="0"/>
                <a:sym typeface="Hoefler Text" charset="0"/>
              </a:rPr>
              <a:t>A149</a:t>
            </a:r>
          </a:p>
          <a:p>
            <a:endParaRPr lang="en-US" sz="1400" dirty="0">
              <a:solidFill>
                <a:schemeClr val="bg1"/>
              </a:solidFill>
              <a:ea typeface="ＭＳ Ｐゴシック" charset="0"/>
              <a:cs typeface="Hoefler Text" charset="0"/>
              <a:sym typeface="Hoefler Text" charset="0"/>
            </a:endParaRPr>
          </a:p>
          <a:p>
            <a:r>
              <a:rPr lang="en-US" sz="1400" dirty="0" smtClean="0">
                <a:solidFill>
                  <a:schemeClr val="bg1"/>
                </a:solidFill>
                <a:ea typeface="ＭＳ Ｐゴシック" charset="0"/>
                <a:cs typeface="Hoefler Text" charset="0"/>
                <a:sym typeface="Hoefler Text" charset="0"/>
              </a:rPr>
              <a:t>Instrument: GREAT</a:t>
            </a:r>
            <a:endParaRPr lang="en-US" sz="1400" dirty="0" smtClean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pPr algn="just"/>
            <a:r>
              <a:rPr lang="en-US" sz="1400" dirty="0" smtClean="0">
                <a:solidFill>
                  <a:schemeClr val="bg1"/>
                </a:solidFill>
              </a:rPr>
              <a:t>Previous </a:t>
            </a:r>
            <a:r>
              <a:rPr lang="en-US" sz="1400" dirty="0">
                <a:solidFill>
                  <a:schemeClr val="bg1"/>
                </a:solidFill>
              </a:rPr>
              <a:t>observations of NH</a:t>
            </a:r>
            <a:r>
              <a:rPr lang="en-US" sz="1400" baseline="-25000" dirty="0">
                <a:solidFill>
                  <a:schemeClr val="bg1"/>
                </a:solidFill>
              </a:rPr>
              <a:t>3</a:t>
            </a:r>
            <a:r>
              <a:rPr lang="en-US" sz="1400" dirty="0">
                <a:solidFill>
                  <a:schemeClr val="bg1"/>
                </a:solidFill>
              </a:rPr>
              <a:t> J</a:t>
            </a:r>
            <a:r>
              <a:rPr lang="en-US" sz="1400" baseline="-25000" dirty="0">
                <a:solidFill>
                  <a:schemeClr val="bg1"/>
                </a:solidFill>
              </a:rPr>
              <a:t>K</a:t>
            </a:r>
            <a:r>
              <a:rPr lang="en-US" sz="1400" dirty="0">
                <a:solidFill>
                  <a:schemeClr val="bg1"/>
                </a:solidFill>
              </a:rPr>
              <a:t> = 3</a:t>
            </a:r>
            <a:r>
              <a:rPr lang="en-US" sz="1400" baseline="-25000" dirty="0">
                <a:solidFill>
                  <a:schemeClr val="bg1"/>
                </a:solidFill>
              </a:rPr>
              <a:t>2+</a:t>
            </a:r>
            <a:r>
              <a:rPr lang="en-US" sz="1400" dirty="0">
                <a:solidFill>
                  <a:schemeClr val="bg1"/>
                </a:solidFill>
              </a:rPr>
              <a:t> - 2</a:t>
            </a:r>
            <a:r>
              <a:rPr lang="en-US" sz="1400" baseline="-25000" dirty="0">
                <a:solidFill>
                  <a:schemeClr val="bg1"/>
                </a:solidFill>
              </a:rPr>
              <a:t>2-</a:t>
            </a:r>
            <a:r>
              <a:rPr lang="en-US" sz="1400" dirty="0">
                <a:solidFill>
                  <a:schemeClr val="bg1"/>
                </a:solidFill>
              </a:rPr>
              <a:t> at 1.8 THz in three clumps </a:t>
            </a:r>
            <a:r>
              <a:rPr lang="en-US" sz="1400" dirty="0" smtClean="0">
                <a:solidFill>
                  <a:schemeClr val="bg1"/>
                </a:solidFill>
              </a:rPr>
              <a:t>were used </a:t>
            </a:r>
            <a:r>
              <a:rPr lang="en-US" sz="1400" dirty="0">
                <a:solidFill>
                  <a:schemeClr val="bg1"/>
                </a:solidFill>
              </a:rPr>
              <a:t>to study </a:t>
            </a:r>
            <a:r>
              <a:rPr lang="en-US" sz="1400" dirty="0" err="1" smtClean="0">
                <a:solidFill>
                  <a:schemeClr val="bg1"/>
                </a:solidFill>
              </a:rPr>
              <a:t>infall</a:t>
            </a:r>
            <a:r>
              <a:rPr lang="en-US" sz="1400" dirty="0" smtClean="0">
                <a:solidFill>
                  <a:schemeClr val="bg1"/>
                </a:solidFill>
              </a:rPr>
              <a:t>. This study traced </a:t>
            </a:r>
            <a:r>
              <a:rPr lang="en-US" sz="1400" dirty="0" err="1" smtClean="0">
                <a:solidFill>
                  <a:schemeClr val="bg1"/>
                </a:solidFill>
              </a:rPr>
              <a:t>infall</a:t>
            </a:r>
            <a:r>
              <a:rPr lang="en-US" sz="1400" dirty="0" smtClean="0">
                <a:solidFill>
                  <a:schemeClr val="bg1"/>
                </a:solidFill>
              </a:rPr>
              <a:t> in a larger sample selected from an </a:t>
            </a:r>
            <a:r>
              <a:rPr lang="en-US" sz="1400" dirty="0">
                <a:solidFill>
                  <a:schemeClr val="bg1"/>
                </a:solidFill>
              </a:rPr>
              <a:t>unbiased list of </a:t>
            </a:r>
            <a:r>
              <a:rPr lang="en-US" sz="1400" dirty="0" smtClean="0">
                <a:solidFill>
                  <a:schemeClr val="bg1"/>
                </a:solidFill>
              </a:rPr>
              <a:t>galactic plane targets </a:t>
            </a:r>
            <a:r>
              <a:rPr lang="en-US" sz="1400" dirty="0">
                <a:solidFill>
                  <a:schemeClr val="bg1"/>
                </a:solidFill>
              </a:rPr>
              <a:t>covering a broad range of evolutionary stage and </a:t>
            </a:r>
            <a:r>
              <a:rPr lang="en-US" sz="1400" dirty="0" smtClean="0">
                <a:solidFill>
                  <a:schemeClr val="bg1"/>
                </a:solidFill>
              </a:rPr>
              <a:t>luminosity.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56448" y="5191429"/>
            <a:ext cx="4555910" cy="1169551"/>
          </a:xfrm>
          <a:prstGeom prst="rect">
            <a:avLst/>
          </a:prstGeom>
          <a:solidFill>
            <a:schemeClr val="tx1">
              <a:alpha val="2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solidFill>
                  <a:schemeClr val="bg1"/>
                </a:solidFill>
              </a:rPr>
              <a:t>Physical structure of the clumps constrained by SED and 870 mm continuum emission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T, </a:t>
            </a:r>
            <a:r>
              <a:rPr lang="en-US" sz="1400" i="1" dirty="0" smtClean="0">
                <a:solidFill>
                  <a:schemeClr val="bg1"/>
                </a:solidFill>
              </a:rPr>
              <a:t>n</a:t>
            </a:r>
            <a:r>
              <a:rPr lang="en-US" sz="1400" dirty="0" smtClean="0">
                <a:solidFill>
                  <a:schemeClr val="bg1"/>
                </a:solidFill>
              </a:rPr>
              <a:t>, R</a:t>
            </a:r>
            <a:r>
              <a:rPr lang="en-US" sz="1400" baseline="-25000" dirty="0" smtClean="0">
                <a:solidFill>
                  <a:schemeClr val="bg1"/>
                </a:solidFill>
              </a:rPr>
              <a:t>out  </a:t>
            </a:r>
            <a:r>
              <a:rPr lang="en-US" sz="1400" dirty="0">
                <a:solidFill>
                  <a:schemeClr val="bg1"/>
                </a:solidFill>
              </a:rPr>
              <a:t>RATRAN modeling of HCO</a:t>
            </a:r>
            <a:r>
              <a:rPr lang="en-US" sz="1400" baseline="30000" dirty="0">
                <a:solidFill>
                  <a:schemeClr val="bg1"/>
                </a:solidFill>
              </a:rPr>
              <a:t>+</a:t>
            </a:r>
            <a:r>
              <a:rPr lang="en-US" sz="1400" dirty="0">
                <a:solidFill>
                  <a:schemeClr val="bg1"/>
                </a:solidFill>
              </a:rPr>
              <a:t> (</a:t>
            </a:r>
            <a:r>
              <a:rPr lang="en-US" sz="1400" i="1" dirty="0">
                <a:solidFill>
                  <a:schemeClr val="bg1"/>
                </a:solidFill>
              </a:rPr>
              <a:t>red</a:t>
            </a:r>
            <a:r>
              <a:rPr lang="en-US" sz="1400" dirty="0">
                <a:solidFill>
                  <a:schemeClr val="bg1"/>
                </a:solidFill>
              </a:rPr>
              <a:t>) with variable Abundance with &amp; without (</a:t>
            </a:r>
            <a:r>
              <a:rPr lang="en-US" sz="1400" i="1" dirty="0">
                <a:solidFill>
                  <a:schemeClr val="bg1"/>
                </a:solidFill>
              </a:rPr>
              <a:t>dotted</a:t>
            </a:r>
            <a:r>
              <a:rPr lang="en-US" sz="1400" dirty="0">
                <a:solidFill>
                  <a:schemeClr val="bg1"/>
                </a:solidFill>
              </a:rPr>
              <a:t>) outflow components.  </a:t>
            </a:r>
            <a:r>
              <a:rPr lang="en-US" sz="1400" dirty="0" smtClean="0">
                <a:solidFill>
                  <a:schemeClr val="bg1"/>
                </a:solidFill>
              </a:rPr>
              <a:t>APEX HCO</a:t>
            </a:r>
            <a:r>
              <a:rPr lang="en-US" sz="1400" baseline="30000" dirty="0" smtClean="0">
                <a:solidFill>
                  <a:schemeClr val="bg1"/>
                </a:solidFill>
              </a:rPr>
              <a:t>+</a:t>
            </a:r>
            <a:r>
              <a:rPr lang="en-US" sz="1400" dirty="0" smtClean="0">
                <a:solidFill>
                  <a:schemeClr val="bg1"/>
                </a:solidFill>
              </a:rPr>
              <a:t> (4-3) vs SOFIA NH</a:t>
            </a:r>
            <a:r>
              <a:rPr lang="en-US" sz="1400" baseline="-25000" dirty="0" smtClean="0">
                <a:solidFill>
                  <a:schemeClr val="bg1"/>
                </a:solidFill>
              </a:rPr>
              <a:t>3</a:t>
            </a:r>
            <a:r>
              <a:rPr lang="en-US" sz="1400" dirty="0" smtClean="0">
                <a:solidFill>
                  <a:schemeClr val="bg1"/>
                </a:solidFill>
              </a:rPr>
              <a:t> absorption.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741570" y="625033"/>
            <a:ext cx="18473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0" y="6455230"/>
            <a:ext cx="12192000" cy="393246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14" name="Picture 13" descr="sofialogoprint.jp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27984"/>
          <a:stretch/>
        </p:blipFill>
        <p:spPr>
          <a:xfrm>
            <a:off x="1050946" y="6483350"/>
            <a:ext cx="1384418" cy="3556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8361139" y="6386810"/>
            <a:ext cx="33949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i="1" dirty="0" smtClean="0">
                <a:solidFill>
                  <a:schemeClr val="bg2"/>
                </a:solidFill>
              </a:rPr>
              <a:t>Background </a:t>
            </a:r>
            <a:r>
              <a:rPr lang="en-US" sz="1200" i="1">
                <a:solidFill>
                  <a:schemeClr val="bg2"/>
                </a:solidFill>
              </a:rPr>
              <a:t>Image Credit: ESO/APEX/ATLASGAL </a:t>
            </a:r>
            <a:endParaRPr lang="en-US" sz="1200" i="1" smtClean="0">
              <a:solidFill>
                <a:schemeClr val="bg2"/>
              </a:solidFill>
            </a:endParaRPr>
          </a:p>
          <a:p>
            <a:r>
              <a:rPr lang="en-US" sz="1200" i="1" dirty="0" smtClean="0">
                <a:solidFill>
                  <a:schemeClr val="bg2"/>
                </a:solidFill>
              </a:rPr>
              <a:t>consortium/NASA/GLIMPSE </a:t>
            </a:r>
            <a:r>
              <a:rPr lang="en-US" sz="1200" i="1" dirty="0">
                <a:solidFill>
                  <a:schemeClr val="bg2"/>
                </a:solidFill>
              </a:rPr>
              <a:t>consortium/ESA/Planck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14080779"/>
      </p:ext>
    </p:extLst>
  </p:cSld>
  <p:clrMapOvr>
    <a:masterClrMapping/>
  </p:clrMapOvr>
  <p:transition spd="slow" advTm="40000"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9FEFA"/>
      </a:hlink>
      <a:folHlink>
        <a:srgbClr val="FFF9FF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23744</TotalTime>
  <Words>214</Words>
  <Application>Microsoft Macintosh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Hoefler Text</vt:lpstr>
      <vt:lpstr>ＭＳ Ｐゴシック</vt:lpstr>
      <vt:lpstr>Arial</vt:lpstr>
      <vt:lpstr>Office Theme</vt:lpstr>
      <vt:lpstr>Infall in High-mass Star-forming Clumps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272</cp:revision>
  <cp:lastPrinted>2017-12-29T20:17:50Z</cp:lastPrinted>
  <dcterms:created xsi:type="dcterms:W3CDTF">2017-12-20T23:56:12Z</dcterms:created>
  <dcterms:modified xsi:type="dcterms:W3CDTF">2018-01-25T23:51:19Z</dcterms:modified>
</cp:coreProperties>
</file>