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6" r:id="rId2"/>
    <p:sldId id="28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5C8"/>
    <a:srgbClr val="035AD4"/>
    <a:srgbClr val="0523C2"/>
    <a:srgbClr val="032ADD"/>
    <a:srgbClr val="051997"/>
    <a:srgbClr val="041BA1"/>
    <a:srgbClr val="0532FF"/>
    <a:srgbClr val="0425C7"/>
    <a:srgbClr val="0329D9"/>
    <a:srgbClr val="032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/>
    <p:restoredTop sz="95122"/>
  </p:normalViewPr>
  <p:slideViewPr>
    <p:cSldViewPr snapToGrid="0" snapToObjects="1">
      <p:cViewPr varScale="1">
        <p:scale>
          <a:sx n="108" d="100"/>
          <a:sy n="108" d="100"/>
        </p:scale>
        <p:origin x="7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F1012-22A8-7443-AE64-55DD027AD68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08958-B94F-CF40-B88B-31F64106C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08958-B94F-CF40-B88B-31F64106C0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3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08958-B94F-CF40-B88B-31F64106C0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1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random/>
      </p:transition>
    </mc:Choice>
    <mc:Fallback xmlns=""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random/>
      </p:transition>
    </mc:Choice>
    <mc:Fallback xmlns=""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1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0">
        <p:random/>
      </p:transition>
    </mc:Choice>
    <mc:Fallback xmlns=""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 txBox="1">
            <a:spLocks/>
          </p:cNvSpPr>
          <p:nvPr/>
        </p:nvSpPr>
        <p:spPr>
          <a:xfrm>
            <a:off x="0" y="6455230"/>
            <a:ext cx="12192000" cy="39324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 descr="sofialogoprin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984"/>
          <a:stretch/>
        </p:blipFill>
        <p:spPr>
          <a:xfrm>
            <a:off x="1050946" y="6483350"/>
            <a:ext cx="1384418" cy="35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8873" y="4124851"/>
            <a:ext cx="4725390" cy="2031325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2"/>
                </a:solidFill>
              </a:rPr>
              <a:t>Above: Colors correspond to 11.2/3.3 µm ratio, a tracer of PAH size (</a:t>
            </a:r>
            <a:r>
              <a:rPr lang="en-US" sz="1400" i="1" dirty="0" smtClean="0">
                <a:solidFill>
                  <a:schemeClr val="bg2"/>
                </a:solidFill>
              </a:rPr>
              <a:t>left panels</a:t>
            </a:r>
            <a:r>
              <a:rPr lang="en-US" sz="1400" dirty="0" smtClean="0">
                <a:solidFill>
                  <a:schemeClr val="bg2"/>
                </a:solidFill>
              </a:rPr>
              <a:t>) and 8.0/11.2 µm ratio, a tracer of ionization fraction (</a:t>
            </a:r>
            <a:r>
              <a:rPr lang="en-US" sz="1400" i="1" dirty="0" smtClean="0">
                <a:solidFill>
                  <a:schemeClr val="bg2"/>
                </a:solidFill>
              </a:rPr>
              <a:t>right panels</a:t>
            </a:r>
            <a:r>
              <a:rPr lang="en-US" sz="1400" dirty="0" smtClean="0">
                <a:solidFill>
                  <a:schemeClr val="bg2"/>
                </a:solidFill>
              </a:rPr>
              <a:t>). Contours trace the H</a:t>
            </a:r>
            <a:r>
              <a:rPr lang="en-US" sz="1400" baseline="-25000" dirty="0" smtClean="0">
                <a:solidFill>
                  <a:schemeClr val="bg2"/>
                </a:solidFill>
              </a:rPr>
              <a:t>2</a:t>
            </a:r>
            <a:r>
              <a:rPr lang="en-US" sz="1400" dirty="0" smtClean="0">
                <a:solidFill>
                  <a:schemeClr val="bg2"/>
                </a:solidFill>
              </a:rPr>
              <a:t> emission (</a:t>
            </a:r>
            <a:r>
              <a:rPr lang="en-US" sz="1400" i="1" dirty="0" smtClean="0">
                <a:solidFill>
                  <a:schemeClr val="bg2"/>
                </a:solidFill>
              </a:rPr>
              <a:t>top panels</a:t>
            </a:r>
            <a:r>
              <a:rPr lang="en-US" sz="1400" dirty="0" smtClean="0">
                <a:solidFill>
                  <a:schemeClr val="bg2"/>
                </a:solidFill>
              </a:rPr>
              <a:t>) and extended red emission (</a:t>
            </a:r>
            <a:r>
              <a:rPr lang="en-US" sz="1400" i="1" dirty="0" smtClean="0">
                <a:solidFill>
                  <a:schemeClr val="bg2"/>
                </a:solidFill>
              </a:rPr>
              <a:t>bottom panels</a:t>
            </a:r>
            <a:r>
              <a:rPr lang="en-US" sz="1400" dirty="0" smtClean="0">
                <a:solidFill>
                  <a:schemeClr val="bg2"/>
                </a:solidFill>
              </a:rPr>
              <a:t>).</a:t>
            </a:r>
          </a:p>
          <a:p>
            <a:pPr algn="just"/>
            <a:endParaRPr lang="en-US" sz="1400" dirty="0" smtClean="0">
              <a:solidFill>
                <a:schemeClr val="bg2"/>
              </a:solidFill>
            </a:endParaRPr>
          </a:p>
          <a:p>
            <a:pPr algn="just"/>
            <a:r>
              <a:rPr lang="en-US" sz="1400" dirty="0" smtClean="0">
                <a:solidFill>
                  <a:schemeClr val="bg2"/>
                </a:solidFill>
              </a:rPr>
              <a:t>NW </a:t>
            </a:r>
            <a:r>
              <a:rPr lang="en-US" sz="1400" dirty="0">
                <a:solidFill>
                  <a:schemeClr val="bg2"/>
                </a:solidFill>
              </a:rPr>
              <a:t>PDR is edge on with illumination from HD 200775 to the SE. The star has a cavity with a dense molecular cloud surrounding it. PAH emission extends along the PDR’s surface &amp; coincides with the H</a:t>
            </a:r>
            <a:r>
              <a:rPr lang="en-US" sz="1400" baseline="-25000" dirty="0">
                <a:solidFill>
                  <a:schemeClr val="bg2"/>
                </a:solidFill>
              </a:rPr>
              <a:t>2</a:t>
            </a:r>
            <a:r>
              <a:rPr lang="en-US" sz="1400" dirty="0">
                <a:solidFill>
                  <a:schemeClr val="bg2"/>
                </a:solidFill>
              </a:rPr>
              <a:t> and ERE emission.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5333"/>
            <a:ext cx="12192000" cy="53393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300" b="1" dirty="0" smtClean="0">
                <a:solidFill>
                  <a:schemeClr val="bg2"/>
                </a:solidFill>
              </a:rPr>
              <a:t>Mapping </a:t>
            </a:r>
            <a:r>
              <a:rPr lang="en-US" sz="3300" b="1" dirty="0">
                <a:solidFill>
                  <a:schemeClr val="bg2"/>
                </a:solidFill>
              </a:rPr>
              <a:t>PAH </a:t>
            </a:r>
            <a:r>
              <a:rPr lang="en-US" sz="3300" b="1" dirty="0" smtClean="0">
                <a:solidFill>
                  <a:schemeClr val="bg2"/>
                </a:solidFill>
              </a:rPr>
              <a:t>Sizes </a:t>
            </a:r>
            <a:r>
              <a:rPr lang="en-US" sz="3300" b="1" dirty="0">
                <a:solidFill>
                  <a:schemeClr val="bg2"/>
                </a:solidFill>
              </a:rPr>
              <a:t>in NGC </a:t>
            </a:r>
            <a:r>
              <a:rPr lang="en-US" sz="3300" b="1" dirty="0" smtClean="0">
                <a:solidFill>
                  <a:schemeClr val="bg2"/>
                </a:solidFill>
              </a:rPr>
              <a:t>7023: </a:t>
            </a:r>
            <a:r>
              <a:rPr lang="en-US" sz="3600" dirty="0">
                <a:solidFill>
                  <a:schemeClr val="bg2"/>
                </a:solidFill>
              </a:rPr>
              <a:t>Iris Nebula in </a:t>
            </a:r>
            <a:r>
              <a:rPr lang="en-US" sz="3600" dirty="0" smtClean="0">
                <a:solidFill>
                  <a:schemeClr val="bg2"/>
                </a:solidFill>
              </a:rPr>
              <a:t>Cepheus</a:t>
            </a:r>
            <a:endParaRPr lang="en-US" sz="3300" b="1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"/>
          <a:stretch/>
        </p:blipFill>
        <p:spPr>
          <a:xfrm>
            <a:off x="3002299" y="3403879"/>
            <a:ext cx="3958108" cy="28205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416" y="2326661"/>
            <a:ext cx="6817990" cy="954107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bg2"/>
                </a:solidFill>
              </a:rPr>
              <a:t>Background</a:t>
            </a:r>
          </a:p>
          <a:p>
            <a:pPr algn="just"/>
            <a:endParaRPr lang="en-US" sz="1400" b="1" dirty="0" smtClean="0">
              <a:solidFill>
                <a:schemeClr val="bg2"/>
              </a:solidFill>
            </a:endParaRPr>
          </a:p>
          <a:p>
            <a:pPr algn="just"/>
            <a:r>
              <a:rPr lang="en-US" sz="1400" dirty="0" smtClean="0">
                <a:solidFill>
                  <a:schemeClr val="bg2"/>
                </a:solidFill>
              </a:rPr>
              <a:t>NGC </a:t>
            </a:r>
            <a:r>
              <a:rPr lang="en-US" sz="1400" dirty="0">
                <a:solidFill>
                  <a:schemeClr val="bg2"/>
                </a:solidFill>
              </a:rPr>
              <a:t>7023 exhibits strong emission from polycyclic aromatic hydrocarbon (PAH) </a:t>
            </a:r>
            <a:r>
              <a:rPr lang="en-US" sz="1400" dirty="0" smtClean="0">
                <a:solidFill>
                  <a:schemeClr val="bg2"/>
                </a:solidFill>
              </a:rPr>
              <a:t>molecules and </a:t>
            </a:r>
            <a:r>
              <a:rPr lang="en-US" sz="1400" dirty="0">
                <a:solidFill>
                  <a:schemeClr val="bg2"/>
                </a:solidFill>
              </a:rPr>
              <a:t>is illuminated by the nearby triple binary star system HD 200775.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73" y="1255882"/>
            <a:ext cx="4725389" cy="27623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123870" y="6573579"/>
            <a:ext cx="233256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Background image credit: Tony Hallas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14" y="3280768"/>
            <a:ext cx="2685845" cy="181588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ea typeface="Calibri" charset="0"/>
                <a:cs typeface="Calibri" charset="0"/>
              </a:rPr>
              <a:t>Emission features at 3.3, 6.2, 7.7, &amp; 11.2 µm are typically attributed to IR fluorescence from UV-excited PAHs. Processing of PAHs by UV photons is shown by evolution of the PAH size distribution with changing physical conditions.</a:t>
            </a:r>
          </a:p>
          <a:p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42415" y="1249443"/>
            <a:ext cx="6817991" cy="107721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  <a:sym typeface="Hoefler Text" charset="0"/>
              </a:rPr>
              <a:t>Mapping PAH sizes in NGC 7023 with SOFIA</a:t>
            </a:r>
          </a:p>
          <a:p>
            <a:pPr algn="just"/>
            <a:r>
              <a:rPr lang="en-US" sz="140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  <a:sym typeface="Hoefler Text" charset="0"/>
              </a:rPr>
              <a:t>Croiset</a:t>
            </a:r>
            <a:r>
              <a:rPr lang="en-US" sz="14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  <a:sym typeface="Hoefler Text" charset="0"/>
              </a:rPr>
              <a:t> et al. 2016, A&amp;A, 590, A26</a:t>
            </a:r>
          </a:p>
          <a:p>
            <a:pPr algn="just"/>
            <a:endParaRPr lang="en-US" sz="14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  <a:sym typeface="Hoefler Text" charset="0"/>
            </a:endParaRPr>
          </a:p>
          <a:p>
            <a:pPr algn="just"/>
            <a:r>
              <a:rPr lang="en-US" sz="14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  <a:sym typeface="Hoefler Text" charset="0"/>
              </a:rPr>
              <a:t>Instruments: FORCAST </a:t>
            </a:r>
            <a:r>
              <a:rPr lang="en-US" sz="1400" dirty="0">
                <a:solidFill>
                  <a:schemeClr val="bg2"/>
                </a:solidFill>
              </a:rPr>
              <a:t>at 11.2 µm </a:t>
            </a:r>
            <a:r>
              <a:rPr lang="en-US" sz="14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  <a:sym typeface="Hoefler Text" charset="0"/>
              </a:rPr>
              <a:t>&amp; FLITECAM </a:t>
            </a:r>
            <a:r>
              <a:rPr lang="en-US" sz="1400" dirty="0">
                <a:solidFill>
                  <a:schemeClr val="bg2"/>
                </a:solidFill>
              </a:rPr>
              <a:t>at 3.3 </a:t>
            </a:r>
            <a:r>
              <a:rPr lang="en-US" sz="1400" dirty="0" smtClean="0">
                <a:solidFill>
                  <a:schemeClr val="bg2"/>
                </a:solidFill>
              </a:rPr>
              <a:t>µm</a:t>
            </a:r>
          </a:p>
          <a:p>
            <a:pPr algn="just"/>
            <a:endParaRPr lang="en-US" sz="8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8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0">
        <p15:prstTrans prst="prestige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 txBox="1">
            <a:spLocks/>
          </p:cNvSpPr>
          <p:nvPr/>
        </p:nvSpPr>
        <p:spPr>
          <a:xfrm>
            <a:off x="0" y="6455230"/>
            <a:ext cx="12192000" cy="39324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" name="Picture 19" descr="sofialogoprin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984"/>
          <a:stretch/>
        </p:blipFill>
        <p:spPr>
          <a:xfrm>
            <a:off x="1050946" y="6483350"/>
            <a:ext cx="1384418" cy="35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498" y="1367640"/>
            <a:ext cx="3600465" cy="2246769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2"/>
                </a:solidFill>
              </a:rPr>
              <a:t>The 11.2/3.3 µm reveals that the smaller PAH molecules (~50 molecules) are found preferentially near the PDR surfaces and that the typical size increases into the cavity. </a:t>
            </a:r>
          </a:p>
          <a:p>
            <a:pPr algn="just"/>
            <a:endParaRPr lang="en-US" sz="1400" dirty="0">
              <a:solidFill>
                <a:schemeClr val="bg2"/>
              </a:solidFill>
            </a:endParaRPr>
          </a:p>
          <a:p>
            <a:pPr algn="just"/>
            <a:r>
              <a:rPr lang="en-US" sz="1400" dirty="0" smtClean="0">
                <a:solidFill>
                  <a:schemeClr val="bg2"/>
                </a:solidFill>
              </a:rPr>
              <a:t>This suggests that the smaller PAHs are destroyed as they become exposed. Likewise, the 8.0/11.2 µm ratio increases from the PDR into the cavity, indicating an increase in ionization.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6" y="3785939"/>
            <a:ext cx="3594093" cy="1892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95" y="2890861"/>
            <a:ext cx="3600466" cy="3466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86200" y="848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189700" y="1043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122775" y="1717155"/>
            <a:ext cx="3946451" cy="3829041"/>
            <a:chOff x="4038600" y="1557663"/>
            <a:chExt cx="3946451" cy="38290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4"/>
            <a:stretch/>
          </p:blipFill>
          <p:spPr>
            <a:xfrm>
              <a:off x="4038600" y="3480484"/>
              <a:ext cx="3946451" cy="19062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06"/>
            <a:stretch/>
          </p:blipFill>
          <p:spPr>
            <a:xfrm>
              <a:off x="4038600" y="1557663"/>
              <a:ext cx="3946451" cy="193229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122775" y="5546196"/>
            <a:ext cx="3946451" cy="52322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smtClean="0">
                <a:solidFill>
                  <a:schemeClr val="bg2"/>
                </a:solidFill>
              </a:rPr>
              <a:t>IRAC </a:t>
            </a:r>
            <a:r>
              <a:rPr lang="en-US" sz="1400" dirty="0" smtClean="0">
                <a:solidFill>
                  <a:schemeClr val="bg2"/>
                </a:solidFill>
              </a:rPr>
              <a:t>8.0 µm images of the North (</a:t>
            </a:r>
            <a:r>
              <a:rPr lang="en-US" sz="1400" i="1" dirty="0" smtClean="0">
                <a:solidFill>
                  <a:schemeClr val="bg2"/>
                </a:solidFill>
              </a:rPr>
              <a:t>top</a:t>
            </a:r>
            <a:r>
              <a:rPr lang="en-US" sz="1400" dirty="0" smtClean="0">
                <a:solidFill>
                  <a:schemeClr val="bg2"/>
                </a:solidFill>
              </a:rPr>
              <a:t>) &amp; South (</a:t>
            </a:r>
            <a:r>
              <a:rPr lang="en-US" sz="1400" i="1" dirty="0" smtClean="0">
                <a:solidFill>
                  <a:schemeClr val="bg2"/>
                </a:solidFill>
              </a:rPr>
              <a:t>bottom</a:t>
            </a:r>
            <a:r>
              <a:rPr lang="en-US" sz="1400" dirty="0" smtClean="0">
                <a:solidFill>
                  <a:schemeClr val="bg2"/>
                </a:solidFill>
              </a:rPr>
              <a:t>) PDR overlaid with 11.2/3.3 µm contours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498" y="5678861"/>
            <a:ext cx="3597281" cy="52322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smtClean="0">
                <a:solidFill>
                  <a:schemeClr val="bg2"/>
                </a:solidFill>
              </a:rPr>
              <a:t>VSG </a:t>
            </a:r>
            <a:r>
              <a:rPr lang="en-US" sz="1400" dirty="0" smtClean="0">
                <a:solidFill>
                  <a:schemeClr val="bg2"/>
                </a:solidFill>
              </a:rPr>
              <a:t>emission overlaid by 11.2/3.3 µm ratio contours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54980" y="1367640"/>
            <a:ext cx="3597281" cy="1384995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2"/>
                </a:solidFill>
              </a:rPr>
              <a:t>These data support the model wherein the FUV flux evaporates PAH clusters into PAH constituents at the edge of the cloud. These free-floating PAHs, exposed to the UV field, are dissociated with only the larger, more stable molecules surviving.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87340" y="6573579"/>
            <a:ext cx="233256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Background image credit: </a:t>
            </a:r>
            <a:r>
              <a:rPr lang="en-US" sz="1200" i="1" smtClean="0">
                <a:solidFill>
                  <a:schemeClr val="bg1"/>
                </a:solidFill>
              </a:rPr>
              <a:t>Tony Hallas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0" y="615333"/>
            <a:ext cx="12192000" cy="53393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300" b="1" dirty="0" smtClean="0">
                <a:solidFill>
                  <a:schemeClr val="bg2"/>
                </a:solidFill>
              </a:rPr>
              <a:t>Mapping </a:t>
            </a:r>
            <a:r>
              <a:rPr lang="en-US" sz="3300" b="1" dirty="0">
                <a:solidFill>
                  <a:schemeClr val="bg2"/>
                </a:solidFill>
              </a:rPr>
              <a:t>PAH </a:t>
            </a:r>
            <a:r>
              <a:rPr lang="en-US" sz="3300" b="1" dirty="0" smtClean="0">
                <a:solidFill>
                  <a:schemeClr val="bg2"/>
                </a:solidFill>
              </a:rPr>
              <a:t>Sizes </a:t>
            </a:r>
            <a:r>
              <a:rPr lang="en-US" sz="3300" b="1" dirty="0">
                <a:solidFill>
                  <a:schemeClr val="bg2"/>
                </a:solidFill>
              </a:rPr>
              <a:t>in NGC </a:t>
            </a:r>
            <a:r>
              <a:rPr lang="en-US" sz="3300" b="1" dirty="0" smtClean="0">
                <a:solidFill>
                  <a:schemeClr val="bg2"/>
                </a:solidFill>
              </a:rPr>
              <a:t>7023: </a:t>
            </a:r>
            <a:r>
              <a:rPr lang="en-US" sz="3600" dirty="0">
                <a:solidFill>
                  <a:schemeClr val="bg2"/>
                </a:solidFill>
              </a:rPr>
              <a:t>Iris Nebula in </a:t>
            </a:r>
            <a:r>
              <a:rPr lang="en-US" sz="3600" dirty="0" smtClean="0">
                <a:solidFill>
                  <a:schemeClr val="bg2"/>
                </a:solidFill>
              </a:rPr>
              <a:t>Cepheus</a:t>
            </a:r>
            <a:endParaRPr lang="en-US" sz="33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0">
        <p:split orient="vert"/>
      </p:transition>
    </mc:Choice>
    <mc:Fallback xmlns="">
      <p:transition spd="slow" advTm="4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9FEFA"/>
      </a:hlink>
      <a:folHlink>
        <a:srgbClr val="FFF9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23740</TotalTime>
  <Words>363</Words>
  <Application>Microsoft Macintosh PowerPoint</Application>
  <PresentationFormat>Widescreen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Hoefler Text</vt:lpstr>
      <vt:lpstr>Arial</vt:lpstr>
      <vt:lpstr>Office Theme</vt:lpstr>
      <vt:lpstr>Mapping PAH Sizes in NGC 7023: Iris Nebula in Cepheus</vt:lpstr>
      <vt:lpstr>Mapping PAH Sizes in NGC 7023: Iris Nebula in Cepheus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272</cp:revision>
  <cp:lastPrinted>2017-12-29T20:17:50Z</cp:lastPrinted>
  <dcterms:created xsi:type="dcterms:W3CDTF">2017-12-20T23:56:12Z</dcterms:created>
  <dcterms:modified xsi:type="dcterms:W3CDTF">2018-01-25T23:52:28Z</dcterms:modified>
</cp:coreProperties>
</file>