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5C8"/>
    <a:srgbClr val="035AD4"/>
    <a:srgbClr val="0523C2"/>
    <a:srgbClr val="032ADD"/>
    <a:srgbClr val="051997"/>
    <a:srgbClr val="041BA1"/>
    <a:srgbClr val="0532FF"/>
    <a:srgbClr val="0425C7"/>
    <a:srgbClr val="0329D9"/>
    <a:srgbClr val="032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4"/>
    <p:restoredTop sz="95062"/>
  </p:normalViewPr>
  <p:slideViewPr>
    <p:cSldViewPr snapToGrid="0" snapToObjects="1">
      <p:cViewPr varScale="1">
        <p:scale>
          <a:sx n="106" d="100"/>
          <a:sy n="106" d="100"/>
        </p:scale>
        <p:origin x="8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F1012-22A8-7443-AE64-55DD027AD68E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08958-B94F-CF40-B88B-31F64106C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4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0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6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8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49715" t="29075" b="1"/>
          <a:stretch/>
        </p:blipFill>
        <p:spPr>
          <a:xfrm>
            <a:off x="8153399" y="1376855"/>
            <a:ext cx="3908367" cy="55124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9512"/>
          <a:stretch/>
        </p:blipFill>
        <p:spPr>
          <a:xfrm>
            <a:off x="18212" y="602192"/>
            <a:ext cx="7772400" cy="6255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40767"/>
            <a:ext cx="12192000" cy="475651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</a:rPr>
              <a:t>Changes in the YSO FU Ori Disk</a:t>
            </a:r>
            <a:endParaRPr lang="en-US" sz="3300" dirty="0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163670" y="1386821"/>
            <a:ext cx="4566422" cy="4892416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91440" tIns="45720" rIns="91440" bIns="45720" anchor="ctr"/>
          <a:lstStyle/>
          <a:p>
            <a:pPr algn="just"/>
            <a:r>
              <a:rPr lang="en-US" sz="1400" i="1" dirty="0" smtClean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The </a:t>
            </a:r>
            <a:r>
              <a:rPr lang="en-US" sz="1400" i="1" dirty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Mid-Infrared Evolution of the FU Orionis </a:t>
            </a:r>
            <a:r>
              <a:rPr lang="en-US" sz="1400" i="1" dirty="0" smtClean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Disk</a:t>
            </a:r>
          </a:p>
          <a:p>
            <a:pPr algn="just"/>
            <a:r>
              <a:rPr lang="en-US" sz="1400" dirty="0" smtClean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Green </a:t>
            </a:r>
            <a:r>
              <a:rPr lang="en-US" sz="1400" dirty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et al. 2016, </a:t>
            </a:r>
            <a:r>
              <a:rPr lang="en-US" sz="1400" dirty="0" err="1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ApJ</a:t>
            </a:r>
            <a:r>
              <a:rPr lang="en-US" sz="1400" dirty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, 832, </a:t>
            </a:r>
            <a:r>
              <a:rPr lang="en-US" sz="1400" dirty="0" smtClean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4</a:t>
            </a:r>
          </a:p>
          <a:p>
            <a:pPr algn="just"/>
            <a:endParaRPr lang="en-US" sz="1400" dirty="0">
              <a:solidFill>
                <a:schemeClr val="bg2"/>
              </a:solidFill>
              <a:ea typeface="ＭＳ Ｐゴシック" charset="0"/>
              <a:cs typeface="Hoefler Text" charset="0"/>
              <a:sym typeface="Hoefler Text" charset="0"/>
            </a:endParaRPr>
          </a:p>
          <a:p>
            <a:pPr algn="just"/>
            <a:r>
              <a:rPr lang="en-US" sz="1400" dirty="0" smtClean="0">
                <a:solidFill>
                  <a:schemeClr val="bg2"/>
                </a:solidFill>
                <a:ea typeface="ＭＳ Ｐゴシック" charset="0"/>
                <a:cs typeface="Hoefler Text" charset="0"/>
                <a:sym typeface="Hoefler Text" charset="0"/>
              </a:rPr>
              <a:t>Instrument: FORCAST</a:t>
            </a:r>
          </a:p>
          <a:p>
            <a:pPr algn="just"/>
            <a:endParaRPr lang="en-US" sz="1400" dirty="0">
              <a:solidFill>
                <a:schemeClr val="bg2"/>
              </a:solidFill>
              <a:ea typeface="ＭＳ Ｐゴシック" charset="0"/>
              <a:cs typeface="Hoefler Text" charset="0"/>
              <a:sym typeface="Hoefler Text" charset="0"/>
            </a:endParaRPr>
          </a:p>
          <a:p>
            <a:pPr algn="just"/>
            <a:r>
              <a:rPr lang="en-US" sz="1400" b="1" dirty="0">
                <a:solidFill>
                  <a:schemeClr val="bg2"/>
                </a:solidFill>
              </a:rPr>
              <a:t>Background</a:t>
            </a:r>
          </a:p>
          <a:p>
            <a:pPr algn="just"/>
            <a:endParaRPr lang="en-US" sz="1400" b="1" dirty="0">
              <a:solidFill>
                <a:schemeClr val="bg2"/>
              </a:solidFill>
            </a:endParaRPr>
          </a:p>
          <a:p>
            <a:pPr algn="just"/>
            <a:r>
              <a:rPr lang="en-US" sz="1400" dirty="0">
                <a:solidFill>
                  <a:schemeClr val="bg2"/>
                </a:solidFill>
              </a:rPr>
              <a:t>FU Ori is the canonical example of an FU Orionis object, a class of stars that undergo sudden brightening events </a:t>
            </a:r>
            <a:r>
              <a:rPr lang="en-US" sz="1400" dirty="0" smtClean="0">
                <a:solidFill>
                  <a:schemeClr val="bg2"/>
                </a:solidFill>
              </a:rPr>
              <a:t>followed </a:t>
            </a:r>
            <a:r>
              <a:rPr lang="en-US" sz="1400" dirty="0">
                <a:solidFill>
                  <a:schemeClr val="bg2"/>
                </a:solidFill>
              </a:rPr>
              <a:t>by </a:t>
            </a:r>
            <a:r>
              <a:rPr lang="en-US" sz="1400" dirty="0" smtClean="0">
                <a:solidFill>
                  <a:schemeClr val="bg2"/>
                </a:solidFill>
              </a:rPr>
              <a:t>a gradual </a:t>
            </a:r>
            <a:r>
              <a:rPr lang="en-US" sz="1400" dirty="0">
                <a:solidFill>
                  <a:schemeClr val="bg2"/>
                </a:solidFill>
              </a:rPr>
              <a:t>decline to quiescent magnitude. Brightening is thought to be due to cataclysmic accretion from the </a:t>
            </a:r>
            <a:r>
              <a:rPr lang="en-US" sz="1400" dirty="0" smtClean="0">
                <a:solidFill>
                  <a:schemeClr val="bg2"/>
                </a:solidFill>
              </a:rPr>
              <a:t>surrounding disk, which arises from </a:t>
            </a:r>
            <a:r>
              <a:rPr lang="en-US" sz="1400" dirty="0">
                <a:solidFill>
                  <a:schemeClr val="bg2"/>
                </a:solidFill>
              </a:rPr>
              <a:t>disk </a:t>
            </a:r>
            <a:r>
              <a:rPr lang="en-US" sz="1400" dirty="0" smtClean="0">
                <a:solidFill>
                  <a:schemeClr val="bg2"/>
                </a:solidFill>
              </a:rPr>
              <a:t>instabilities. These processes are described by three </a:t>
            </a:r>
            <a:r>
              <a:rPr lang="en-US" sz="1400" dirty="0">
                <a:solidFill>
                  <a:schemeClr val="bg2"/>
                </a:solidFill>
              </a:rPr>
              <a:t>competing models</a:t>
            </a:r>
            <a:r>
              <a:rPr lang="en-US" sz="1400" dirty="0" smtClean="0">
                <a:solidFill>
                  <a:schemeClr val="bg2"/>
                </a:solidFill>
              </a:rPr>
              <a:t>:</a:t>
            </a:r>
          </a:p>
          <a:p>
            <a:pPr algn="just"/>
            <a:endParaRPr lang="en-US" sz="300" dirty="0">
              <a:solidFill>
                <a:schemeClr val="bg2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Inside-out: The instability arises at a few AU, where lower temperatures and ionization fraction disrupt the accretion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Outside-in: Gravitationally bound clumps of material migrate in from 10s of AU to accrete directly onto the star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An external </a:t>
            </a:r>
            <a:r>
              <a:rPr lang="en-US" sz="1400" dirty="0" err="1">
                <a:solidFill>
                  <a:schemeClr val="bg2"/>
                </a:solidFill>
              </a:rPr>
              <a:t>perturber</a:t>
            </a:r>
            <a:r>
              <a:rPr lang="en-US" sz="1400" dirty="0">
                <a:solidFill>
                  <a:schemeClr val="bg2"/>
                </a:solidFill>
              </a:rPr>
              <a:t> disrupts the accretion disk, forming a cascading flow</a:t>
            </a:r>
          </a:p>
          <a:p>
            <a:pPr algn="just"/>
            <a:endParaRPr lang="en-US" sz="300" dirty="0">
              <a:solidFill>
                <a:schemeClr val="bg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11573" y="1386821"/>
            <a:ext cx="3840480" cy="2630380"/>
            <a:chOff x="3482730" y="3625741"/>
            <a:chExt cx="3840480" cy="263038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2730" y="3625741"/>
              <a:ext cx="3840480" cy="263038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822172" y="3766980"/>
              <a:ext cx="12063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 smtClean="0">
                  <a:solidFill>
                    <a:srgbClr val="FF0000"/>
                  </a:solidFill>
                </a:rPr>
                <a:t>—</a:t>
              </a:r>
              <a:r>
                <a:rPr lang="en-US" sz="900" dirty="0" smtClean="0"/>
                <a:t> Spitzer/IRS spectra from 2004 + pre-2011 optical photometry </a:t>
              </a:r>
            </a:p>
            <a:p>
              <a:pPr algn="just"/>
              <a:endParaRPr lang="en-US" sz="300" dirty="0" smtClean="0"/>
            </a:p>
            <a:p>
              <a:pPr algn="just"/>
              <a:r>
                <a:rPr lang="en-US" sz="900" b="1" dirty="0" smtClean="0">
                  <a:solidFill>
                    <a:srgbClr val="FF0000"/>
                  </a:solidFill>
                </a:rPr>
                <a:t>-</a:t>
              </a:r>
              <a:r>
                <a:rPr lang="bg-BG" sz="600" dirty="0" smtClean="0">
                  <a:solidFill>
                    <a:srgbClr val="FF0000"/>
                  </a:solidFill>
                </a:rPr>
                <a:t>•</a:t>
              </a:r>
              <a:r>
                <a:rPr lang="en-US" sz="900" b="1" dirty="0" smtClean="0">
                  <a:solidFill>
                    <a:srgbClr val="FF0000"/>
                  </a:solidFill>
                </a:rPr>
                <a:t>-</a:t>
              </a:r>
              <a:r>
                <a:rPr lang="bg-BG" sz="900" dirty="0" smtClean="0">
                  <a:solidFill>
                    <a:srgbClr val="FF0000"/>
                  </a:solidFill>
                </a:rPr>
                <a:t> </a:t>
              </a:r>
              <a:r>
                <a:rPr lang="en-US" sz="900" dirty="0" smtClean="0"/>
                <a:t>7200K modified blackbody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47227" y="5108563"/>
              <a:ext cx="1637835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— FORCAST spectra from 2016 </a:t>
              </a:r>
              <a:r>
                <a:rPr lang="en-US" sz="900" dirty="0"/>
                <a:t>+ AAVSO </a:t>
              </a:r>
              <a:r>
                <a:rPr lang="en-US" sz="900" dirty="0" smtClean="0"/>
                <a:t>photometry</a:t>
              </a:r>
            </a:p>
            <a:p>
              <a:endParaRPr lang="en-US" sz="300" dirty="0"/>
            </a:p>
            <a:p>
              <a:r>
                <a:rPr lang="en-US" sz="900" b="1" dirty="0" smtClean="0"/>
                <a:t>-</a:t>
              </a:r>
              <a:r>
                <a:rPr lang="bg-BG" sz="600" dirty="0"/>
                <a:t>•</a:t>
              </a:r>
              <a:r>
                <a:rPr lang="en-US" sz="900" b="1" dirty="0"/>
                <a:t>-</a:t>
              </a:r>
              <a:r>
                <a:rPr lang="bg-BG" sz="900" dirty="0"/>
                <a:t> </a:t>
              </a:r>
              <a:r>
                <a:rPr lang="en-US" sz="900" dirty="0" smtClean="0"/>
                <a:t>7200K </a:t>
              </a:r>
              <a:r>
                <a:rPr lang="en-US" sz="900" dirty="0"/>
                <a:t>modified blackbody; intensity reduced by 12</a:t>
              </a:r>
              <a:r>
                <a:rPr lang="en-US" sz="900" dirty="0" smtClean="0"/>
                <a:t>%</a:t>
              </a:r>
              <a:endParaRPr lang="en-US" sz="9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999042" y="1386821"/>
            <a:ext cx="3041049" cy="4146233"/>
            <a:chOff x="9091849" y="851353"/>
            <a:chExt cx="2926080" cy="398948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47" b="53870"/>
            <a:stretch/>
          </p:blipFill>
          <p:spPr>
            <a:xfrm>
              <a:off x="9091849" y="2142382"/>
              <a:ext cx="2926080" cy="133407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17" t="49949" r="24740" b="1766"/>
            <a:stretch/>
          </p:blipFill>
          <p:spPr>
            <a:xfrm>
              <a:off x="9091849" y="3444153"/>
              <a:ext cx="2926080" cy="139668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959" b="54191"/>
            <a:stretch/>
          </p:blipFill>
          <p:spPr>
            <a:xfrm>
              <a:off x="9091849" y="851353"/>
              <a:ext cx="2926080" cy="1333096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9430117" y="943093"/>
              <a:ext cx="182033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/>
                <a:t>Spline fits to the </a:t>
              </a:r>
              <a:r>
                <a:rPr lang="en-US" sz="900" i="1" dirty="0"/>
                <a:t>Spitzer</a:t>
              </a:r>
              <a:r>
                <a:rPr lang="en-US" sz="900" dirty="0"/>
                <a:t> (red data, green fit) &amp; FORCAST (black data, blue fit) data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395150" y="2312815"/>
              <a:ext cx="147037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/>
                <a:t>Spline removed spectrum of the silicate features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434170" y="3475479"/>
              <a:ext cx="128834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/>
                <a:t>Spline removed spectrum of the 10 µm silicate feature using identical spline anchor points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911573" y="4247912"/>
            <a:ext cx="3840480" cy="2031325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bg2"/>
                </a:solidFill>
              </a:rPr>
              <a:t>Comparisons between </a:t>
            </a:r>
            <a:r>
              <a:rPr lang="en-US" sz="1400" dirty="0">
                <a:solidFill>
                  <a:schemeClr val="bg2"/>
                </a:solidFill>
              </a:rPr>
              <a:t>2004 </a:t>
            </a:r>
            <a:r>
              <a:rPr lang="en-US" sz="1400" i="1" dirty="0">
                <a:solidFill>
                  <a:schemeClr val="bg2"/>
                </a:solidFill>
              </a:rPr>
              <a:t>Spitzer</a:t>
            </a:r>
            <a:r>
              <a:rPr lang="en-US" sz="1400" dirty="0">
                <a:solidFill>
                  <a:schemeClr val="bg2"/>
                </a:solidFill>
              </a:rPr>
              <a:t>-IRS and 2016 SOFIA-FORCAST data </a:t>
            </a:r>
            <a:r>
              <a:rPr lang="en-US" sz="1400" dirty="0" smtClean="0">
                <a:solidFill>
                  <a:schemeClr val="bg2"/>
                </a:solidFill>
              </a:rPr>
              <a:t>revealed a 12</a:t>
            </a:r>
            <a:r>
              <a:rPr lang="en-US" sz="1400" dirty="0">
                <a:solidFill>
                  <a:schemeClr val="bg2"/>
                </a:solidFill>
              </a:rPr>
              <a:t>% decrease in flux from 5-14 </a:t>
            </a:r>
            <a:r>
              <a:rPr lang="en-US" sz="1400" dirty="0" smtClean="0">
                <a:solidFill>
                  <a:schemeClr val="bg2"/>
                </a:solidFill>
              </a:rPr>
              <a:t>µm, only </a:t>
            </a:r>
            <a:r>
              <a:rPr lang="en-US" sz="1400" dirty="0">
                <a:solidFill>
                  <a:schemeClr val="bg2"/>
                </a:solidFill>
              </a:rPr>
              <a:t>a &lt;~7% change at longer </a:t>
            </a:r>
            <a:r>
              <a:rPr lang="en-US" sz="1400" dirty="0" smtClean="0">
                <a:solidFill>
                  <a:schemeClr val="bg2"/>
                </a:solidFill>
              </a:rPr>
              <a:t>wavelengths, and </a:t>
            </a:r>
            <a:r>
              <a:rPr lang="en-US" sz="1400" dirty="0">
                <a:solidFill>
                  <a:schemeClr val="bg2"/>
                </a:solidFill>
              </a:rPr>
              <a:t>n</a:t>
            </a:r>
            <a:r>
              <a:rPr lang="en-US" sz="1400" dirty="0" smtClean="0">
                <a:solidFill>
                  <a:schemeClr val="bg2"/>
                </a:solidFill>
              </a:rPr>
              <a:t>o </a:t>
            </a:r>
            <a:r>
              <a:rPr lang="en-US" sz="1400" dirty="0">
                <a:solidFill>
                  <a:schemeClr val="bg2"/>
                </a:solidFill>
              </a:rPr>
              <a:t>change to overall SED shape, </a:t>
            </a:r>
            <a:r>
              <a:rPr lang="en-US" sz="1400" dirty="0" smtClean="0">
                <a:solidFill>
                  <a:schemeClr val="bg2"/>
                </a:solidFill>
              </a:rPr>
              <a:t>silicate </a:t>
            </a:r>
            <a:r>
              <a:rPr lang="en-US" sz="1400" dirty="0">
                <a:solidFill>
                  <a:schemeClr val="bg2"/>
                </a:solidFill>
              </a:rPr>
              <a:t>features, or H</a:t>
            </a:r>
            <a:r>
              <a:rPr lang="en-US" sz="1400" baseline="-25000" dirty="0">
                <a:solidFill>
                  <a:schemeClr val="bg2"/>
                </a:solidFill>
              </a:rPr>
              <a:t>2</a:t>
            </a:r>
            <a:r>
              <a:rPr lang="en-US" sz="1400" dirty="0">
                <a:solidFill>
                  <a:schemeClr val="bg2"/>
                </a:solidFill>
              </a:rPr>
              <a:t>O absorption </a:t>
            </a:r>
            <a:r>
              <a:rPr lang="en-US" sz="1400" dirty="0" smtClean="0">
                <a:solidFill>
                  <a:schemeClr val="bg2"/>
                </a:solidFill>
              </a:rPr>
              <a:t>profiles.</a:t>
            </a:r>
            <a:r>
              <a:rPr lang="en-US" sz="1400" dirty="0">
                <a:solidFill>
                  <a:schemeClr val="bg2"/>
                </a:solidFill>
              </a:rPr>
              <a:t> This </a:t>
            </a:r>
            <a:r>
              <a:rPr lang="en-US" sz="1400" dirty="0" smtClean="0">
                <a:solidFill>
                  <a:schemeClr val="bg2"/>
                </a:solidFill>
              </a:rPr>
              <a:t>suggests that </a:t>
            </a:r>
            <a:r>
              <a:rPr lang="en-US" sz="1400" dirty="0">
                <a:solidFill>
                  <a:schemeClr val="bg2"/>
                </a:solidFill>
              </a:rPr>
              <a:t>following the outburst the innermost, hottest regions of the disk have either been cooled or been depleted by accretion</a:t>
            </a:r>
          </a:p>
          <a:p>
            <a:pPr algn="just"/>
            <a:r>
              <a:rPr lang="en-US" sz="1400" dirty="0" smtClean="0">
                <a:solidFill>
                  <a:schemeClr val="bg2"/>
                </a:solidFill>
              </a:rPr>
              <a:t> 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0" y="6490855"/>
            <a:ext cx="12192000" cy="39324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7" name="Picture 26" descr="sofialogoprint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7984"/>
          <a:stretch/>
        </p:blipFill>
        <p:spPr>
          <a:xfrm>
            <a:off x="1050946" y="6518975"/>
            <a:ext cx="1384418" cy="355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658139" y="6437626"/>
            <a:ext cx="2071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Background Image: FU Orionis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Credit: ESO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588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0">
        <p14:prism isContent="1" isInverted="1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9FEFA"/>
      </a:hlink>
      <a:folHlink>
        <a:srgbClr val="FFF9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23741</TotalTime>
  <Words>294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Hoefler Text</vt:lpstr>
      <vt:lpstr>ＭＳ Ｐゴシック</vt:lpstr>
      <vt:lpstr>Arial</vt:lpstr>
      <vt:lpstr>Office Theme</vt:lpstr>
      <vt:lpstr>Changes in the YSO FU Ori Disk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276</cp:revision>
  <cp:lastPrinted>2017-12-29T20:17:50Z</cp:lastPrinted>
  <dcterms:created xsi:type="dcterms:W3CDTF">2017-12-20T23:56:12Z</dcterms:created>
  <dcterms:modified xsi:type="dcterms:W3CDTF">2018-02-21T18:52:47Z</dcterms:modified>
</cp:coreProperties>
</file>