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9" r:id="rId1"/>
  </p:sldMasterIdLst>
  <p:notesMasterIdLst>
    <p:notesMasterId r:id="rId4"/>
  </p:notesMasterIdLst>
  <p:sldIdLst>
    <p:sldId id="261" r:id="rId2"/>
    <p:sldId id="262" r:id="rId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00"/>
    <a:srgbClr val="FF8000"/>
    <a:srgbClr val="FF0000"/>
    <a:srgbClr val="800080"/>
    <a:srgbClr val="00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9"/>
  </p:normalViewPr>
  <p:slideViewPr>
    <p:cSldViewPr>
      <p:cViewPr varScale="1">
        <p:scale>
          <a:sx n="106" d="100"/>
          <a:sy n="106" d="100"/>
        </p:scale>
        <p:origin x="180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1984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6350CA32-1F5A-4C40-9CFB-B546038624D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64" charset="0"/>
        <a:ea typeface="ＭＳ Ｐゴシック" pitchFamily="64" charset="-128"/>
        <a:cs typeface="ＭＳ Ｐゴシック" pitchFamily="6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64" charset="0"/>
        <a:ea typeface="ＭＳ Ｐゴシック" pitchFamily="6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64" charset="0"/>
        <a:ea typeface="ＭＳ Ｐゴシック" pitchFamily="6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64" charset="0"/>
        <a:ea typeface="ＭＳ Ｐゴシック" pitchFamily="6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64" charset="0"/>
        <a:ea typeface="ＭＳ Ｐゴシック" pitchFamily="6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D0C920-1275-0647-A27A-FAC1B82BC4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4066866"/>
      </p:ext>
    </p:extLst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A31E0F-4A0B-DC4A-844E-8EBB3C4CA1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5383150"/>
      </p:ext>
    </p:extLst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31813"/>
            <a:ext cx="2286000" cy="71643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531813"/>
            <a:ext cx="6705600" cy="71643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5E78AD-9E7B-7742-BB00-8BCE80CF2D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4870610"/>
      </p:ext>
    </p:extLst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16999B-D525-1B44-88DD-DF441571D4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359093"/>
      </p:ext>
    </p:extLst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041B36-B97B-EF47-B726-9A8C2C2389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895186"/>
      </p:ext>
    </p:extLst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438400"/>
            <a:ext cx="4017963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2438400"/>
            <a:ext cx="401955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75B8B0-F492-D342-8616-5E864613FD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0182573"/>
      </p:ext>
    </p:extLst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A5530B-3FD9-1A4E-B824-D9D7CF0C66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394385"/>
      </p:ext>
    </p:extLst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C5F792-16E8-124C-8166-D7F2BFE48F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2932609"/>
      </p:ext>
    </p:extLst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E0E8DE-921B-DB44-99EF-BE6F8D694E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032872"/>
      </p:ext>
    </p:extLst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8828C7-53F7-0E47-9A78-001044C412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9793524"/>
      </p:ext>
    </p:extLst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DEACF4-5707-1244-B4A8-547D11E6CF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1077361"/>
      </p:ext>
    </p:extLst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3"/>
          <p:cNvSpPr>
            <a:spLocks noGrp="1" noChangeArrowheads="1"/>
          </p:cNvSpPr>
          <p:nvPr>
            <p:ph type="title"/>
          </p:nvPr>
        </p:nvSpPr>
        <p:spPr bwMode="auto">
          <a:xfrm>
            <a:off x="0" y="531813"/>
            <a:ext cx="91440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4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438400"/>
            <a:ext cx="818991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5"/>
          <p:cNvSpPr>
            <a:spLocks noChangeArrowheads="1"/>
          </p:cNvSpPr>
          <p:nvPr userDrawn="1"/>
        </p:nvSpPr>
        <p:spPr bwMode="auto">
          <a:xfrm>
            <a:off x="838200" y="6400800"/>
            <a:ext cx="2133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defRPr/>
            </a:pPr>
            <a:endParaRPr lang="en-US">
              <a:cs typeface="ＭＳ Ｐゴシック" charset="-128"/>
            </a:endParaRPr>
          </a:p>
        </p:txBody>
      </p:sp>
      <p:pic>
        <p:nvPicPr>
          <p:cNvPr id="1029" name="Picture 4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8959" name="Rectangle 4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0" y="6381750"/>
            <a:ext cx="579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i="1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60" name="Rectangle 4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61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fld id="{C323AF0C-94B7-1C47-8999-082AC27D6BD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>
    <p:blinds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ＭＳ Ｐゴシック" pitchFamily="64" charset="-128"/>
          <a:cs typeface="ＭＳ Ｐゴシック" pitchFamily="6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64" charset="0"/>
          <a:ea typeface="ＭＳ Ｐゴシック" pitchFamily="64" charset="-128"/>
          <a:cs typeface="ＭＳ Ｐゴシック" pitchFamily="6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64" charset="0"/>
          <a:ea typeface="ＭＳ Ｐゴシック" pitchFamily="64" charset="-128"/>
          <a:cs typeface="ＭＳ Ｐゴシック" pitchFamily="6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64" charset="0"/>
          <a:ea typeface="ＭＳ Ｐゴシック" pitchFamily="64" charset="-128"/>
          <a:cs typeface="ＭＳ Ｐゴシック" pitchFamily="6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64" charset="0"/>
          <a:ea typeface="ＭＳ Ｐゴシック" pitchFamily="64" charset="-128"/>
          <a:cs typeface="ＭＳ Ｐゴシック" pitchFamily="6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6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6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6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6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64" charset="-128"/>
          <a:cs typeface="ＭＳ Ｐゴシック" pitchFamily="6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6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6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6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ＭＳ Ｐゴシック" pitchFamily="6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ＭＳ Ｐゴシック" pitchFamily="64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ＭＳ Ｐゴシック" pitchFamily="64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ＭＳ Ｐゴシック" pitchFamily="64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ＭＳ Ｐゴシック" pitchFamily="64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2"/>
          <p:cNvPicPr>
            <a:picLocks noChangeAspect="1"/>
          </p:cNvPicPr>
          <p:nvPr/>
        </p:nvPicPr>
        <p:blipFill>
          <a:blip r:embed="rId2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2275"/>
            <a:ext cx="9296400" cy="743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First Detection of OD outside the Solar System</a:t>
            </a:r>
          </a:p>
        </p:txBody>
      </p:sp>
      <p:sp>
        <p:nvSpPr>
          <p:cNvPr id="14340" name="Content Placeholder 2"/>
          <p:cNvSpPr>
            <a:spLocks noGrp="1"/>
          </p:cNvSpPr>
          <p:nvPr>
            <p:ph idx="1"/>
          </p:nvPr>
        </p:nvSpPr>
        <p:spPr>
          <a:xfrm>
            <a:off x="304800" y="3581400"/>
            <a:ext cx="8534400" cy="2895600"/>
          </a:xfrm>
        </p:spPr>
        <p:txBody>
          <a:bodyPr anchor="t"/>
          <a:lstStyle/>
          <a:p>
            <a:r>
              <a:rPr lang="en-US" altLang="en-US">
                <a:ea typeface="ＭＳ Ｐゴシック" charset="-128"/>
              </a:rPr>
              <a:t>In cold and dense clouds, chemical reactions forming molecules with Hydrogen prefer the isotope Deuterium. This process, called fractionation, leads to relatively high abundances of deuterated molecules.</a:t>
            </a:r>
          </a:p>
          <a:p>
            <a:pPr lvl="1"/>
            <a:r>
              <a:rPr lang="en-US" altLang="en-US">
                <a:ea typeface="ＭＳ Ｐゴシック" charset="-128"/>
              </a:rPr>
              <a:t>Fractionation is driven by the fact that the heavier molecule (OD) has a lower energy ground state than the lighter one (OH)</a:t>
            </a:r>
          </a:p>
          <a:p>
            <a:r>
              <a:rPr lang="en-US" altLang="en-US">
                <a:ea typeface="ＭＳ Ｐゴシック" charset="-128"/>
              </a:rPr>
              <a:t>SOFIA/GREAT observations detected OD, the deuterated form of the hydroxyl radical, OH, which is important in the chemical pathway for forming water, in the protostar IRAS 16293-2422.</a:t>
            </a:r>
          </a:p>
        </p:txBody>
      </p:sp>
      <p:pic>
        <p:nvPicPr>
          <p:cNvPr id="1434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95400"/>
            <a:ext cx="2895600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5943600" y="2667000"/>
            <a:ext cx="2667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en-US" sz="1800" i="1"/>
              <a:t>Ground state transition:</a:t>
            </a:r>
          </a:p>
          <a:p>
            <a:r>
              <a:rPr lang="en-US" altLang="en-US" sz="1800" i="1"/>
              <a:t>Sensitive to cold gas</a:t>
            </a:r>
          </a:p>
        </p:txBody>
      </p:sp>
      <p:pic>
        <p:nvPicPr>
          <p:cNvPr id="14343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" t="10698" r="5455" b="3714"/>
          <a:stretch>
            <a:fillRect/>
          </a:stretch>
        </p:blipFill>
        <p:spPr bwMode="auto">
          <a:xfrm>
            <a:off x="762000" y="990600"/>
            <a:ext cx="3810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Box 7"/>
          <p:cNvSpPr txBox="1">
            <a:spLocks noChangeArrowheads="1"/>
          </p:cNvSpPr>
          <p:nvPr/>
        </p:nvSpPr>
        <p:spPr bwMode="auto">
          <a:xfrm>
            <a:off x="7432675" y="990600"/>
            <a:ext cx="1711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en-US" sz="1200" b="1"/>
              <a:t>Parise et al. 2012, A&amp;A </a:t>
            </a:r>
          </a:p>
        </p:txBody>
      </p:sp>
      <p:sp>
        <p:nvSpPr>
          <p:cNvPr id="14345" name="Rectangle 8"/>
          <p:cNvSpPr>
            <a:spLocks noChangeArrowheads="1"/>
          </p:cNvSpPr>
          <p:nvPr/>
        </p:nvSpPr>
        <p:spPr bwMode="auto">
          <a:xfrm>
            <a:off x="304800" y="289560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en-US" sz="1800" i="1"/>
              <a:t>OD J=5/2-&gt;3/1 transition observed toward protostar IRAS16293, smoothed to 0.79 km/s</a:t>
            </a:r>
          </a:p>
        </p:txBody>
      </p:sp>
    </p:spTree>
  </p:cSld>
  <p:clrMapOvr>
    <a:masterClrMapping/>
  </p:clrMapOvr>
  <p:transition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2"/>
          <p:cNvPicPr>
            <a:picLocks noChangeAspect="1"/>
          </p:cNvPicPr>
          <p:nvPr/>
        </p:nvPicPr>
        <p:blipFill>
          <a:blip r:embed="rId2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2275"/>
            <a:ext cx="9296400" cy="743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First Detection of OD outside the Solar System</a:t>
            </a:r>
          </a:p>
        </p:txBody>
      </p:sp>
      <p:sp>
        <p:nvSpPr>
          <p:cNvPr id="15364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647113" cy="5257800"/>
          </a:xfrm>
        </p:spPr>
        <p:txBody>
          <a:bodyPr anchor="t"/>
          <a:lstStyle/>
          <a:p>
            <a:r>
              <a:rPr lang="en-US" altLang="en-US">
                <a:ea typeface="ＭＳ Ｐゴシック" charset="-128"/>
              </a:rPr>
              <a:t>SOFIA observations were made with the German Receiver at Terahertz frequencies (GREAT)</a:t>
            </a:r>
          </a:p>
          <a:p>
            <a:r>
              <a:rPr lang="en-US" altLang="en-US" i="1">
                <a:ea typeface="ＭＳ Ｐゴシック" charset="-128"/>
              </a:rPr>
              <a:t>Herschel </a:t>
            </a:r>
            <a:r>
              <a:rPr lang="en-US" altLang="en-US">
                <a:ea typeface="ＭＳ Ｐゴシック" charset="-128"/>
              </a:rPr>
              <a:t>recently detected ND, the deuterated form of NH, and found a very high fractionation (Bacmann et al. 2010), but</a:t>
            </a:r>
          </a:p>
          <a:p>
            <a:pPr lvl="1"/>
            <a:r>
              <a:rPr lang="en-US" altLang="en-US" i="1">
                <a:ea typeface="ＭＳ Ｐゴシック" charset="-128"/>
              </a:rPr>
              <a:t>Herschel </a:t>
            </a:r>
            <a:r>
              <a:rPr lang="en-US" altLang="en-US">
                <a:ea typeface="ＭＳ Ｐゴシック" charset="-128"/>
              </a:rPr>
              <a:t>could not observe OD because it was outside the frequency range of its HIFI spectrometer.</a:t>
            </a:r>
          </a:p>
          <a:p>
            <a:r>
              <a:rPr lang="en-US" altLang="en-US">
                <a:ea typeface="ＭＳ Ｐゴシック" charset="-128"/>
              </a:rPr>
              <a:t>The SOFIA spectrum of OD shows a similar velocity profile to the Herschel spectrum of deuterated water, HDO, after taking into account the hyperfine structure of OD (red bars).</a:t>
            </a: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1536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6BB2A5C-D59C-A14E-8E0A-B06EA430843A}" type="slidenum">
              <a:rPr lang="en-US" altLang="en-US" sz="1400">
                <a:latin typeface="Arial" charset="0"/>
              </a:rPr>
              <a:pPr/>
              <a:t>2</a:t>
            </a:fld>
            <a:endParaRPr lang="en-US" altLang="en-US" sz="1400">
              <a:latin typeface="Arial" charset="0"/>
            </a:endParaRPr>
          </a:p>
        </p:txBody>
      </p:sp>
      <p:pic>
        <p:nvPicPr>
          <p:cNvPr id="15366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230688"/>
            <a:ext cx="4953000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Content Placeholder 2"/>
          <p:cNvSpPr txBox="1">
            <a:spLocks/>
          </p:cNvSpPr>
          <p:nvPr/>
        </p:nvSpPr>
        <p:spPr bwMode="auto">
          <a:xfrm>
            <a:off x="0" y="4267200"/>
            <a:ext cx="4114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Ctr="1"/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200">
                <a:latin typeface="Arial" charset="0"/>
              </a:rPr>
              <a:t>The inferred abundance of OD is 17-90 times more than HDO, higher than predicted by chemistry models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200">
                <a:latin typeface="Arial" charset="0"/>
              </a:rPr>
              <a:t>Interpretation would benefit from improved measurement of OD collision rates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D Sample Mar 2006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ISD Sample Mar 200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64" charset="0"/>
            <a:ea typeface="ＭＳ Ｐゴシック" pitchFamily="64" charset="-128"/>
            <a:cs typeface="ＭＳ Ｐゴシック" pitchFamily="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64" charset="0"/>
            <a:ea typeface="ＭＳ Ｐゴシック" pitchFamily="64" charset="-128"/>
            <a:cs typeface="ＭＳ Ｐゴシック" pitchFamily="64" charset="-128"/>
          </a:defRPr>
        </a:defPPr>
      </a:lstStyle>
    </a:lnDef>
  </a:objectDefaults>
  <a:extraClrSchemeLst>
    <a:extraClrScheme>
      <a:clrScheme name="ISD Sample Mar 2006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D Sample Mar 2006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D Sample Mar 2006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D Sample Mar 2006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D Sample Mar 2006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D Sample Mar 2006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D Sample Mar 2006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Settings\jkephart\Desktop\ISD Sample Mar 2006.ppt</Template>
  <TotalTime>48932</TotalTime>
  <Words>253</Words>
  <Application>Microsoft Macintosh PowerPoint</Application>
  <PresentationFormat>On-screen Show (4:3)</PresentationFormat>
  <Paragraphs>16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Times New Roman</vt:lpstr>
      <vt:lpstr>ＭＳ Ｐゴシック</vt:lpstr>
      <vt:lpstr>Arial</vt:lpstr>
      <vt:lpstr>ISD Sample Mar 2006</vt:lpstr>
      <vt:lpstr>First Detection of OD outside the Solar System</vt:lpstr>
      <vt:lpstr>First Detection of OD outside the Solar System</vt:lpstr>
    </vt:vector>
  </TitlesOfParts>
  <Company>Carol Carroll</Company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Workpackage Monthly Status Report</dc:title>
  <dc:creator>Carol Carroll</dc:creator>
  <cp:lastModifiedBy>Microsoft Office User</cp:lastModifiedBy>
  <cp:revision>381</cp:revision>
  <cp:lastPrinted>2012-03-06T19:45:36Z</cp:lastPrinted>
  <dcterms:created xsi:type="dcterms:W3CDTF">2012-05-29T20:51:36Z</dcterms:created>
  <dcterms:modified xsi:type="dcterms:W3CDTF">2018-02-23T19:22:45Z</dcterms:modified>
</cp:coreProperties>
</file>