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57"/>
    <p:restoredTop sz="93981"/>
  </p:normalViewPr>
  <p:slideViewPr>
    <p:cSldViewPr snapToGrid="0" snapToObjects="1">
      <p:cViewPr varScale="1">
        <p:scale>
          <a:sx n="105" d="100"/>
          <a:sy n="105" d="100"/>
        </p:scale>
        <p:origin x="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DF221B-5A8E-7241-96E4-CAFF2E67AFC0}"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40897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F221B-5A8E-7241-96E4-CAFF2E67AFC0}"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21741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F221B-5A8E-7241-96E4-CAFF2E67AFC0}"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20536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F221B-5A8E-7241-96E4-CAFF2E67AFC0}"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39302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F221B-5A8E-7241-96E4-CAFF2E67AFC0}"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97732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F221B-5A8E-7241-96E4-CAFF2E67AFC0}"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65698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F221B-5A8E-7241-96E4-CAFF2E67AFC0}" type="datetimeFigureOut">
              <a:rPr lang="en-US" smtClean="0"/>
              <a:t>2/26/18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67643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F221B-5A8E-7241-96E4-CAFF2E67AFC0}" type="datetimeFigureOut">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93527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F221B-5A8E-7241-96E4-CAFF2E67AFC0}" type="datetimeFigureOut">
              <a:rPr lang="en-US" smtClean="0"/>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78981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DF221B-5A8E-7241-96E4-CAFF2E67AFC0}"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55011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DF221B-5A8E-7241-96E4-CAFF2E67AFC0}"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431AF-8C36-CF49-BD65-99B158E66721}" type="slidenum">
              <a:rPr lang="en-US" smtClean="0"/>
              <a:t>‹#›</a:t>
            </a:fld>
            <a:endParaRPr lang="en-US"/>
          </a:p>
        </p:txBody>
      </p:sp>
    </p:spTree>
    <p:extLst>
      <p:ext uri="{BB962C8B-B14F-4D97-AF65-F5344CB8AC3E}">
        <p14:creationId xmlns:p14="http://schemas.microsoft.com/office/powerpoint/2010/main" val="170080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F221B-5A8E-7241-96E4-CAFF2E67AFC0}" type="datetimeFigureOut">
              <a:rPr lang="en-US" smtClean="0"/>
              <a:t>2/26/18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431AF-8C36-CF49-BD65-99B158E66721}" type="slidenum">
              <a:rPr lang="en-US" smtClean="0"/>
              <a:t>‹#›</a:t>
            </a:fld>
            <a:endParaRPr lang="en-US"/>
          </a:p>
        </p:txBody>
      </p:sp>
    </p:spTree>
    <p:extLst>
      <p:ext uri="{BB962C8B-B14F-4D97-AF65-F5344CB8AC3E}">
        <p14:creationId xmlns:p14="http://schemas.microsoft.com/office/powerpoint/2010/main" val="247836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203575" cy="6432351"/>
          </a:xfrm>
          <a:prstGeom prst="rect">
            <a:avLst/>
          </a:prstGeom>
        </p:spPr>
      </p:pic>
      <p:pic>
        <p:nvPicPr>
          <p:cNvPr id="10" name="Picture 9" descr="sofialogoprint.jpg"/>
          <p:cNvPicPr>
            <a:picLocks noChangeAspect="1"/>
          </p:cNvPicPr>
          <p:nvPr/>
        </p:nvPicPr>
        <p:blipFill rotWithShape="1">
          <a:blip r:embed="rId3">
            <a:extLst>
              <a:ext uri="{28A0092B-C50C-407E-A947-70E740481C1C}">
                <a14:useLocalDpi xmlns:a14="http://schemas.microsoft.com/office/drawing/2010/main"/>
              </a:ext>
            </a:extLst>
          </a:blip>
          <a:srcRect t="-1"/>
          <a:stretch/>
        </p:blipFill>
        <p:spPr>
          <a:xfrm>
            <a:off x="1050946" y="6483350"/>
            <a:ext cx="1384418" cy="355600"/>
          </a:xfrm>
          <a:prstGeom prst="rect">
            <a:avLst/>
          </a:prstGeom>
        </p:spPr>
      </p:pic>
      <p:sp>
        <p:nvSpPr>
          <p:cNvPr id="11" name="Rectangle 10"/>
          <p:cNvSpPr/>
          <p:nvPr/>
        </p:nvSpPr>
        <p:spPr>
          <a:xfrm>
            <a:off x="8456713" y="6489700"/>
            <a:ext cx="3735287" cy="307777"/>
          </a:xfrm>
          <a:prstGeom prst="rect">
            <a:avLst/>
          </a:prstGeom>
        </p:spPr>
        <p:txBody>
          <a:bodyPr wrap="square" lIns="0" tIns="0" rIns="0" bIns="0">
            <a:spAutoFit/>
          </a:bodyPr>
          <a:lstStyle/>
          <a:p>
            <a:r>
              <a:rPr lang="en-US" sz="1000" i="1" dirty="0">
                <a:solidFill>
                  <a:schemeClr val="bg2"/>
                </a:solidFill>
              </a:rPr>
              <a:t>Background Image: Stars at the Galactic Center</a:t>
            </a:r>
          </a:p>
          <a:p>
            <a:r>
              <a:rPr lang="en-US" sz="1000" i="1" dirty="0">
                <a:solidFill>
                  <a:schemeClr val="bg2"/>
                </a:solidFill>
              </a:rPr>
              <a:t>Image Credit: Susan </a:t>
            </a:r>
            <a:r>
              <a:rPr lang="en-US" sz="1000" i="1" dirty="0" err="1">
                <a:solidFill>
                  <a:schemeClr val="bg2"/>
                </a:solidFill>
              </a:rPr>
              <a:t>Stolovy</a:t>
            </a:r>
            <a:r>
              <a:rPr lang="en-US" sz="1000" i="1" dirty="0">
                <a:solidFill>
                  <a:schemeClr val="bg2"/>
                </a:solidFill>
              </a:rPr>
              <a:t> (SSC/Caltech) et al., JPL-Caltech, NASA</a:t>
            </a:r>
          </a:p>
        </p:txBody>
      </p:sp>
      <p:sp>
        <p:nvSpPr>
          <p:cNvPr id="12" name="Rectangle 2"/>
          <p:cNvSpPr>
            <a:spLocks/>
          </p:cNvSpPr>
          <p:nvPr/>
        </p:nvSpPr>
        <p:spPr bwMode="auto">
          <a:xfrm>
            <a:off x="104172" y="614573"/>
            <a:ext cx="3717296" cy="1200316"/>
          </a:xfrm>
          <a:prstGeom prst="rect">
            <a:avLst/>
          </a:prstGeom>
          <a:solidFill>
            <a:schemeClr val="tx1">
              <a:alpha val="2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a:r>
              <a:rPr lang="en-US" sz="1400" i="1" dirty="0">
                <a:solidFill>
                  <a:schemeClr val="bg2"/>
                </a:solidFill>
                <a:ea typeface="ＭＳ Ｐゴシック" charset="0"/>
                <a:cs typeface="Times New Roman" charset="0"/>
                <a:sym typeface="Times New Roman" charset="0"/>
              </a:rPr>
              <a:t>An Infrared Study of the Dust Properties and Geometry of the Arched Filaments HII Region</a:t>
            </a:r>
          </a:p>
          <a:p>
            <a:pPr algn="just"/>
            <a:r>
              <a:rPr lang="nb-NO" sz="1400" dirty="0" err="1">
                <a:solidFill>
                  <a:schemeClr val="bg2"/>
                </a:solidFill>
                <a:ea typeface="ＭＳ Ｐゴシック" charset="0"/>
                <a:cs typeface="Times New Roman" charset="0"/>
                <a:sym typeface="Times New Roman" charset="0"/>
              </a:rPr>
              <a:t>Hankins</a:t>
            </a:r>
            <a:r>
              <a:rPr lang="nb-NO" sz="1400" dirty="0">
                <a:solidFill>
                  <a:schemeClr val="bg2"/>
                </a:solidFill>
                <a:ea typeface="ＭＳ Ｐゴシック" charset="0"/>
                <a:cs typeface="Times New Roman" charset="0"/>
                <a:sym typeface="Times New Roman" charset="0"/>
              </a:rPr>
              <a:t>, M.J., et al., 2017, </a:t>
            </a:r>
            <a:r>
              <a:rPr lang="nb-NO" sz="1400" dirty="0" err="1">
                <a:solidFill>
                  <a:schemeClr val="bg2"/>
                </a:solidFill>
                <a:ea typeface="ＭＳ Ｐゴシック" charset="0"/>
                <a:cs typeface="Times New Roman" charset="0"/>
                <a:sym typeface="Times New Roman" charset="0"/>
              </a:rPr>
              <a:t>ApJ</a:t>
            </a:r>
            <a:r>
              <a:rPr lang="nb-NO" sz="1400" dirty="0">
                <a:solidFill>
                  <a:schemeClr val="bg2"/>
                </a:solidFill>
                <a:ea typeface="ＭＳ Ｐゴシック" charset="0"/>
                <a:cs typeface="Times New Roman" charset="0"/>
                <a:sym typeface="Times New Roman" charset="0"/>
              </a:rPr>
              <a:t>, 852, 9.</a:t>
            </a:r>
          </a:p>
          <a:p>
            <a:pPr algn="just"/>
            <a:endParaRPr lang="en-US" sz="800" b="1" dirty="0">
              <a:solidFill>
                <a:schemeClr val="bg2"/>
              </a:solidFill>
              <a:ea typeface="ＭＳ Ｐゴシック" charset="0"/>
              <a:cs typeface="Times New Roman" charset="0"/>
              <a:sym typeface="Times New Roman" charset="0"/>
            </a:endParaRPr>
          </a:p>
          <a:p>
            <a:pPr algn="just"/>
            <a:r>
              <a:rPr lang="en-US" sz="1400" b="1" dirty="0">
                <a:solidFill>
                  <a:schemeClr val="bg2"/>
                </a:solidFill>
                <a:ea typeface="ＭＳ Ｐゴシック" charset="0"/>
                <a:cs typeface="Times New Roman" charset="0"/>
                <a:sym typeface="Times New Roman" charset="0"/>
              </a:rPr>
              <a:t>Instrument: </a:t>
            </a:r>
            <a:r>
              <a:rPr lang="en-US" sz="1400" dirty="0">
                <a:solidFill>
                  <a:schemeClr val="bg2"/>
                </a:solidFill>
                <a:ea typeface="ＭＳ Ｐゴシック" charset="0"/>
                <a:cs typeface="Times New Roman" charset="0"/>
                <a:sym typeface="Times New Roman" charset="0"/>
              </a:rPr>
              <a:t>FORCAST, FWHM ~3.2-2.8 arcsec at 19.7, 25.2, 31.5, and 37.1 </a:t>
            </a:r>
            <a:r>
              <a:rPr lang="en-US" sz="1400" dirty="0">
                <a:solidFill>
                  <a:schemeClr val="bg2"/>
                </a:solidFill>
                <a:ea typeface="ＭＳ Ｐゴシック" charset="0"/>
                <a:cs typeface="Times New Roman" charset="0"/>
              </a:rPr>
              <a:t>μm </a:t>
            </a:r>
            <a:endParaRPr lang="en-US" sz="1400" dirty="0">
              <a:solidFill>
                <a:schemeClr val="bg2"/>
              </a:solidFill>
              <a:ea typeface="ＭＳ Ｐゴシック" charset="0"/>
              <a:cs typeface="Times New Roman" charset="0"/>
              <a:sym typeface="Times New Roman"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l="85515" r="1589"/>
          <a:stretch/>
        </p:blipFill>
        <p:spPr>
          <a:xfrm>
            <a:off x="8866843" y="1338226"/>
            <a:ext cx="407044" cy="3269666"/>
          </a:xfrm>
          <a:prstGeom prst="rect">
            <a:avLst/>
          </a:prstGeom>
        </p:spPr>
      </p:pic>
      <p:sp>
        <p:nvSpPr>
          <p:cNvPr id="13" name="Rectangle 2"/>
          <p:cNvSpPr>
            <a:spLocks/>
          </p:cNvSpPr>
          <p:nvPr/>
        </p:nvSpPr>
        <p:spPr bwMode="auto">
          <a:xfrm>
            <a:off x="104173" y="1828804"/>
            <a:ext cx="3570088" cy="4616219"/>
          </a:xfrm>
          <a:prstGeom prst="rect">
            <a:avLst/>
          </a:prstGeom>
          <a:solidFill>
            <a:schemeClr val="tx1">
              <a:alpha val="2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a:r>
              <a:rPr lang="en-US" sz="1400" b="1" dirty="0">
                <a:solidFill>
                  <a:schemeClr val="bg2"/>
                </a:solidFill>
                <a:ea typeface="ＭＳ Ｐゴシック" charset="0"/>
                <a:cs typeface="Times New Roman" charset="0"/>
                <a:sym typeface="Times New Roman" charset="0"/>
              </a:rPr>
              <a:t>Background</a:t>
            </a:r>
          </a:p>
          <a:p>
            <a:pPr algn="just"/>
            <a:endParaRPr lang="en-US" sz="1400" b="1" dirty="0">
              <a:solidFill>
                <a:schemeClr val="bg2"/>
              </a:solidFill>
              <a:ea typeface="ＭＳ Ｐゴシック" charset="0"/>
              <a:cs typeface="Times New Roman" charset="0"/>
              <a:sym typeface="Times New Roman" charset="0"/>
            </a:endParaRPr>
          </a:p>
          <a:p>
            <a:pPr algn="just"/>
            <a:r>
              <a:rPr lang="en-US" sz="1400" dirty="0">
                <a:solidFill>
                  <a:schemeClr val="bg2"/>
                </a:solidFill>
                <a:ea typeface="ＭＳ Ｐゴシック" charset="0"/>
                <a:cs typeface="Times New Roman" charset="0"/>
                <a:sym typeface="Times New Roman" charset="0"/>
              </a:rPr>
              <a:t>The Arched Filaments are heated, ionized edges of molecular clouds near the galactic center. The region exhibits an unusually uniform radiation field for its size (~25 pc), and the nearby Arches stellar cluster is a hypothesized source of heat and, through its winds, morphology effects on filament grains. Additionally, the galactic center’s warm, dense environment yields a habitat for efficient grain growth—providing the basis for an assumption of the filament grain size of 0.1 </a:t>
            </a:r>
            <a:r>
              <a:rPr lang="en-US" sz="1400" dirty="0">
                <a:solidFill>
                  <a:schemeClr val="bg2"/>
                </a:solidFill>
                <a:ea typeface="ＭＳ Ｐゴシック" charset="0"/>
                <a:cs typeface="Times New Roman" charset="0"/>
              </a:rPr>
              <a:t>μm </a:t>
            </a:r>
            <a:r>
              <a:rPr lang="en-US" sz="1400" dirty="0">
                <a:solidFill>
                  <a:schemeClr val="bg2"/>
                </a:solidFill>
                <a:ea typeface="ＭＳ Ｐゴシック" charset="0"/>
                <a:cs typeface="Times New Roman" charset="0"/>
                <a:sym typeface="Times New Roman" charset="0"/>
              </a:rPr>
              <a:t>. </a:t>
            </a:r>
          </a:p>
          <a:p>
            <a:pPr algn="just"/>
            <a:endParaRPr lang="en-US" sz="1400" dirty="0">
              <a:solidFill>
                <a:schemeClr val="bg2"/>
              </a:solidFill>
              <a:ea typeface="ＭＳ Ｐゴシック" charset="0"/>
              <a:cs typeface="Times New Roman" charset="0"/>
              <a:sym typeface="Times New Roman" charset="0"/>
            </a:endParaRPr>
          </a:p>
          <a:p>
            <a:pPr algn="just"/>
            <a:r>
              <a:rPr lang="en-US" sz="1400" dirty="0">
                <a:solidFill>
                  <a:schemeClr val="bg2"/>
                </a:solidFill>
                <a:ea typeface="ＭＳ Ｐゴシック" charset="0"/>
                <a:cs typeface="Times New Roman" charset="0"/>
                <a:sym typeface="Times New Roman" charset="0"/>
              </a:rPr>
              <a:t>However,  studying the relationship between the filaments and cluster is difficult due to the geometry of the filaments. The high spatial resolution capabilities of FORCAST have enabled an investigation of the heating source, morphology, and grain processing mechanism of the filaments through the production and analysis of color-temperature maps. </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a:ext>
            </a:extLst>
          </a:blip>
          <a:srcRect l="4343" t="12283" r="13799" b="4052"/>
          <a:stretch/>
        </p:blipFill>
        <p:spPr>
          <a:xfrm>
            <a:off x="5752620" y="1338226"/>
            <a:ext cx="3114223" cy="326966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a:ext>
            </a:extLst>
          </a:blip>
          <a:srcRect l="1517" r="1112"/>
          <a:stretch/>
        </p:blipFill>
        <p:spPr>
          <a:xfrm>
            <a:off x="3796498" y="3235186"/>
            <a:ext cx="2971222" cy="3046376"/>
          </a:xfrm>
          <a:prstGeom prst="rect">
            <a:avLst/>
          </a:prstGeom>
        </p:spPr>
      </p:pic>
      <p:sp>
        <p:nvSpPr>
          <p:cNvPr id="7" name="Rectangle 6"/>
          <p:cNvSpPr/>
          <p:nvPr/>
        </p:nvSpPr>
        <p:spPr>
          <a:xfrm>
            <a:off x="3796498" y="6271399"/>
            <a:ext cx="2971222" cy="153888"/>
          </a:xfrm>
          <a:prstGeom prst="rect">
            <a:avLst/>
          </a:prstGeom>
          <a:solidFill>
            <a:schemeClr val="bg1"/>
          </a:solidFill>
        </p:spPr>
        <p:txBody>
          <a:bodyPr wrap="square" lIns="0" tIns="0" rIns="0" bIns="0">
            <a:spAutoFit/>
          </a:bodyPr>
          <a:lstStyle/>
          <a:p>
            <a:pPr algn="ctr"/>
            <a:r>
              <a:rPr lang="en-US" sz="1000" dirty="0"/>
              <a:t>25.2 μm (</a:t>
            </a:r>
            <a:r>
              <a:rPr lang="en-US" sz="1000" i="1" dirty="0"/>
              <a:t>blue</a:t>
            </a:r>
            <a:r>
              <a:rPr lang="en-US" sz="1000" dirty="0"/>
              <a:t>), 31.5 μm (</a:t>
            </a:r>
            <a:r>
              <a:rPr lang="en-US" sz="1000" i="1" dirty="0"/>
              <a:t>green</a:t>
            </a:r>
            <a:r>
              <a:rPr lang="en-US" sz="1000" dirty="0"/>
              <a:t>), and 37.1 μm (</a:t>
            </a:r>
            <a:r>
              <a:rPr lang="en-US" sz="1000" i="1" dirty="0"/>
              <a:t>red</a:t>
            </a:r>
            <a:r>
              <a:rPr lang="en-US" sz="1000" dirty="0"/>
              <a:t>)</a:t>
            </a:r>
          </a:p>
        </p:txBody>
      </p:sp>
      <p:sp>
        <p:nvSpPr>
          <p:cNvPr id="15" name="Rectangle 2"/>
          <p:cNvSpPr>
            <a:spLocks/>
          </p:cNvSpPr>
          <p:nvPr/>
        </p:nvSpPr>
        <p:spPr bwMode="auto">
          <a:xfrm>
            <a:off x="9351751" y="2789499"/>
            <a:ext cx="2705401" cy="1880937"/>
          </a:xfrm>
          <a:prstGeom prst="rect">
            <a:avLst/>
          </a:prstGeom>
          <a:solidFill>
            <a:schemeClr val="tx1">
              <a:alpha val="2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a:r>
              <a:rPr lang="en-US" sz="1400" dirty="0">
                <a:solidFill>
                  <a:schemeClr val="bg2"/>
                </a:solidFill>
                <a:ea typeface="ＭＳ Ｐゴシック" charset="0"/>
                <a:cs typeface="Times New Roman" charset="0"/>
                <a:sym typeface="Times New Roman" charset="0"/>
              </a:rPr>
              <a:t>Analysis of the color-temperature map suggests the cluster is responsible for the uniform heating of the filaments, but the cluster wind momentum is not sufficient for morphology effects and is likely attributed to tidal shearing from the galactic center. </a:t>
            </a:r>
          </a:p>
        </p:txBody>
      </p:sp>
      <p:sp>
        <p:nvSpPr>
          <p:cNvPr id="20" name="Rectangle 2"/>
          <p:cNvSpPr>
            <a:spLocks/>
          </p:cNvSpPr>
          <p:nvPr/>
        </p:nvSpPr>
        <p:spPr bwMode="auto">
          <a:xfrm>
            <a:off x="6958269" y="4670436"/>
            <a:ext cx="5098883" cy="1450492"/>
          </a:xfrm>
          <a:prstGeom prst="rect">
            <a:avLst/>
          </a:prstGeom>
          <a:solidFill>
            <a:schemeClr val="tx1">
              <a:alpha val="2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a:r>
              <a:rPr lang="en-US" sz="1400" dirty="0">
                <a:solidFill>
                  <a:schemeClr val="bg2"/>
                </a:solidFill>
                <a:ea typeface="ＭＳ Ｐゴシック" charset="0"/>
                <a:cs typeface="Times New Roman" charset="0"/>
                <a:sym typeface="Times New Roman" charset="0"/>
              </a:rPr>
              <a:t>Significantly, temperature uniformity results are only consistent if the silicate grain size is smaller than previously thought, (0.01 </a:t>
            </a:r>
            <a:r>
              <a:rPr lang="en-US" sz="1400" dirty="0">
                <a:solidFill>
                  <a:schemeClr val="bg2"/>
                </a:solidFill>
                <a:ea typeface="ＭＳ Ｐゴシック" charset="0"/>
                <a:cs typeface="Times New Roman" charset="0"/>
              </a:rPr>
              <a:t>μm </a:t>
            </a:r>
            <a:r>
              <a:rPr lang="en-US" sz="1400" dirty="0">
                <a:solidFill>
                  <a:schemeClr val="bg2"/>
                </a:solidFill>
                <a:ea typeface="ＭＳ Ｐゴシック" charset="0"/>
                <a:cs typeface="Times New Roman" charset="0"/>
                <a:sym typeface="Times New Roman" charset="0"/>
              </a:rPr>
              <a:t>vs 0.1 </a:t>
            </a:r>
            <a:r>
              <a:rPr lang="en-US" sz="1400" dirty="0">
                <a:solidFill>
                  <a:schemeClr val="bg2"/>
                </a:solidFill>
                <a:ea typeface="ＭＳ Ｐゴシック" charset="0"/>
                <a:cs typeface="Times New Roman" charset="0"/>
              </a:rPr>
              <a:t>μm</a:t>
            </a:r>
            <a:r>
              <a:rPr lang="en-US" sz="1400" dirty="0">
                <a:solidFill>
                  <a:schemeClr val="bg2"/>
                </a:solidFill>
                <a:ea typeface="ＭＳ Ｐゴシック" charset="0"/>
                <a:cs typeface="Times New Roman" charset="0"/>
                <a:sym typeface="Times New Roman" charset="0"/>
              </a:rPr>
              <a:t>). Possible reasons for this deviation include nonthermal sputtering from approaching cluster winds, shocks from nearby supernovae, and high-velocity grain collisions from turbulence in the galactic center shattering the otherwise expected larger grains.</a:t>
            </a:r>
          </a:p>
        </p:txBody>
      </p:sp>
      <p:sp>
        <p:nvSpPr>
          <p:cNvPr id="21" name="Title 1"/>
          <p:cNvSpPr txBox="1">
            <a:spLocks/>
          </p:cNvSpPr>
          <p:nvPr/>
        </p:nvSpPr>
        <p:spPr>
          <a:xfrm>
            <a:off x="11575" y="175227"/>
            <a:ext cx="12191999" cy="510043"/>
          </a:xfrm>
          <a:prstGeom prst="rect">
            <a:avLst/>
          </a:prstGeom>
          <a:solidFill>
            <a:schemeClr val="tx1">
              <a:alpha val="25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a:solidFill>
                  <a:schemeClr val="bg2"/>
                </a:solidFill>
              </a:rPr>
              <a:t>Arched Filaments Color-Temperature Map</a:t>
            </a:r>
            <a:endParaRPr lang="en-US" sz="3300" dirty="0">
              <a:solidFill>
                <a:schemeClr val="bg2"/>
              </a:solidFill>
            </a:endParaRPr>
          </a:p>
        </p:txBody>
      </p:sp>
      <p:sp>
        <p:nvSpPr>
          <p:cNvPr id="22" name="Rectangle 21"/>
          <p:cNvSpPr/>
          <p:nvPr/>
        </p:nvSpPr>
        <p:spPr>
          <a:xfrm>
            <a:off x="3798881" y="3236524"/>
            <a:ext cx="2971222" cy="153888"/>
          </a:xfrm>
          <a:prstGeom prst="rect">
            <a:avLst/>
          </a:prstGeom>
          <a:solidFill>
            <a:schemeClr val="bg1"/>
          </a:solidFill>
        </p:spPr>
        <p:txBody>
          <a:bodyPr wrap="square" lIns="0" tIns="0" rIns="0" bIns="0">
            <a:spAutoFit/>
          </a:bodyPr>
          <a:lstStyle/>
          <a:p>
            <a:pPr algn="ctr"/>
            <a:r>
              <a:rPr lang="en-US" sz="1000" dirty="0"/>
              <a:t>FORCAST False Color Image of Arched Filaments</a:t>
            </a:r>
          </a:p>
        </p:txBody>
      </p:sp>
      <p:sp>
        <p:nvSpPr>
          <p:cNvPr id="23" name="Rectangle 22"/>
          <p:cNvSpPr/>
          <p:nvPr/>
        </p:nvSpPr>
        <p:spPr>
          <a:xfrm>
            <a:off x="6237990" y="1366667"/>
            <a:ext cx="2560320" cy="153888"/>
          </a:xfrm>
          <a:prstGeom prst="rect">
            <a:avLst/>
          </a:prstGeom>
          <a:solidFill>
            <a:schemeClr val="bg1"/>
          </a:solidFill>
        </p:spPr>
        <p:txBody>
          <a:bodyPr wrap="square" lIns="0" tIns="0" rIns="0" bIns="0">
            <a:spAutoFit/>
          </a:bodyPr>
          <a:lstStyle/>
          <a:p>
            <a:pPr algn="ctr"/>
            <a:r>
              <a:rPr lang="en-US" sz="1000" dirty="0"/>
              <a:t>25.2/37.1 </a:t>
            </a:r>
            <a:r>
              <a:rPr lang="en-US" sz="1000"/>
              <a:t>μm Color-Temperature Map</a:t>
            </a:r>
            <a:endParaRPr lang="en-US" sz="1000" dirty="0"/>
          </a:p>
        </p:txBody>
      </p:sp>
    </p:spTree>
    <p:extLst>
      <p:ext uri="{BB962C8B-B14F-4D97-AF65-F5344CB8AC3E}">
        <p14:creationId xmlns:p14="http://schemas.microsoft.com/office/powerpoint/2010/main" val="138129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349</Words>
  <Application>Microsoft Macintosh PowerPoint</Application>
  <PresentationFormat>Widescreen</PresentationFormat>
  <Paragraphs>17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Randolf Klein</dc:creator>
  <cp:lastModifiedBy>Microsoft Office User</cp:lastModifiedBy>
  <cp:revision>37</cp:revision>
  <dcterms:created xsi:type="dcterms:W3CDTF">2018-01-23T00:46:42Z</dcterms:created>
  <dcterms:modified xsi:type="dcterms:W3CDTF">2018-02-26T19:02:57Z</dcterms:modified>
</cp:coreProperties>
</file>