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17" r:id="rId2"/>
    <p:sldId id="31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varScale="1">
        <p:scale>
          <a:sx n="100" d="100"/>
          <a:sy n="100" d="100"/>
        </p:scale>
        <p:origin x="134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7/16/21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a:t>
            </a:r>
            <a:r>
              <a:rPr lang="en-US" dirty="0" err="1"/>
              <a:t>doi.org</a:t>
            </a:r>
            <a:r>
              <a:rPr lang="en-US" dirty="0"/>
              <a:t>/10.3847/2041-8213/abf6d9</a:t>
            </a:r>
          </a:p>
          <a:p>
            <a:r>
              <a:rPr lang="en-US" dirty="0"/>
              <a:t>High-res image link: https://</a:t>
            </a:r>
            <a:r>
              <a:rPr lang="en-US" dirty="0" err="1"/>
              <a:t>www.sofia.usra.edu</a:t>
            </a:r>
            <a:r>
              <a:rPr lang="en-US" dirty="0"/>
              <a:t>/sites/default/files/Public/SCI2021_013.png</a:t>
            </a:r>
          </a:p>
          <a:p>
            <a:r>
              <a:rPr lang="en-US" dirty="0"/>
              <a:t>Science Spotlight: https://</a:t>
            </a:r>
            <a:r>
              <a:rPr lang="en-US" dirty="0" err="1"/>
              <a:t>www.sofia.usra.edu</a:t>
            </a:r>
            <a:r>
              <a:rPr lang="en-US"/>
              <a:t>/multimedia/science-results-archive/episodic-accretion-high-mass-protostars</a:t>
            </a:r>
            <a:endParaRPr lang="en-US" dirty="0"/>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High-res image link: https://</a:t>
            </a:r>
            <a:r>
              <a:rPr lang="en-US" dirty="0" err="1"/>
              <a:t>www.sofia.usra.edu</a:t>
            </a:r>
            <a:r>
              <a:rPr lang="en-US" dirty="0"/>
              <a:t>/sites/default/files/Public/SCI2021_013.png</a:t>
            </a:r>
          </a:p>
        </p:txBody>
      </p:sp>
      <p:sp>
        <p:nvSpPr>
          <p:cNvPr id="4" name="Slide Number Placeholder 3"/>
          <p:cNvSpPr>
            <a:spLocks noGrp="1"/>
          </p:cNvSpPr>
          <p:nvPr>
            <p:ph type="sldNum" sz="quarter" idx="10"/>
          </p:nvPr>
        </p:nvSpPr>
        <p:spPr/>
        <p:txBody>
          <a:bodyPr/>
          <a:lstStyle/>
          <a:p>
            <a:fld id="{579AA3C6-7FD5-4B98-A369-436189BB4637}" type="slidenum">
              <a:rPr lang="en-US" smtClean="0"/>
              <a:t>2</a:t>
            </a:fld>
            <a:endParaRPr lang="en-US"/>
          </a:p>
        </p:txBody>
      </p:sp>
    </p:spTree>
    <p:extLst>
      <p:ext uri="{BB962C8B-B14F-4D97-AF65-F5344CB8AC3E}">
        <p14:creationId xmlns:p14="http://schemas.microsoft.com/office/powerpoint/2010/main" val="179866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838200" y="365125"/>
            <a:ext cx="10515600" cy="795775"/>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t>Episodic Accretion in High-Mass Protostars</a:t>
            </a:r>
          </a:p>
        </p:txBody>
      </p:sp>
      <p:sp>
        <p:nvSpPr>
          <p:cNvPr id="15" name="Content Placeholder 1"/>
          <p:cNvSpPr txBox="1">
            <a:spLocks/>
          </p:cNvSpPr>
          <p:nvPr/>
        </p:nvSpPr>
        <p:spPr>
          <a:xfrm>
            <a:off x="7160654" y="1290376"/>
            <a:ext cx="4595919" cy="34948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ALMA researchers discovered a millimeter outburst from a massive protostar in NGC 6334 I, which was so deeply embedded that it was only observable prior to the outburst at millimeter-to-radio continuum wavelengths</a:t>
            </a:r>
          </a:p>
          <a:p>
            <a:r>
              <a:rPr lang="en-US" sz="1500" dirty="0"/>
              <a:t>SOFIA/FORCAST/HAWC+ observations revealed that infrared emission from the protostar had also increased considerably; the protostar could now be seen in the infrared and was also now the brightest infrared source in the entire proto-cluster</a:t>
            </a:r>
          </a:p>
          <a:p>
            <a:r>
              <a:rPr lang="en-US" sz="1500" dirty="0"/>
              <a:t>Results indicated that the protostar has an outburst luminosity of almost 50,000 </a:t>
            </a:r>
            <a:r>
              <a:rPr lang="en-US" sz="1500" dirty="0" err="1"/>
              <a:t>L_sun</a:t>
            </a:r>
            <a:r>
              <a:rPr lang="en-US" sz="1500" dirty="0"/>
              <a:t>, 16 times higher than the pre-outburst value. The SOFIA data were vital in determining an accurate measurement of this post-outburst luminosity.</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5" name="TextBox 4">
            <a:extLst>
              <a:ext uri="{FF2B5EF4-FFF2-40B4-BE49-F238E27FC236}">
                <a16:creationId xmlns:a16="http://schemas.microsoft.com/office/drawing/2014/main" id="{6A7672B1-4574-9344-AC89-F86A61BC21FE}"/>
              </a:ext>
            </a:extLst>
          </p:cNvPr>
          <p:cNvSpPr txBox="1"/>
          <p:nvPr/>
        </p:nvSpPr>
        <p:spPr>
          <a:xfrm>
            <a:off x="7160654" y="5090569"/>
            <a:ext cx="4730045" cy="954107"/>
          </a:xfrm>
          <a:prstGeom prst="rect">
            <a:avLst/>
          </a:prstGeom>
          <a:solidFill>
            <a:schemeClr val="accent1">
              <a:lumMod val="20000"/>
              <a:lumOff val="80000"/>
            </a:schemeClr>
          </a:solidFill>
        </p:spPr>
        <p:txBody>
          <a:bodyPr wrap="square" rtlCol="0">
            <a:spAutoFit/>
          </a:bodyPr>
          <a:lstStyle/>
          <a:p>
            <a:r>
              <a:rPr lang="en-US" sz="1400" dirty="0"/>
              <a:t>Paper: “The Extraordinary Outburst in the Massive </a:t>
            </a:r>
            <a:r>
              <a:rPr lang="en-US" sz="1400" dirty="0" err="1"/>
              <a:t>Protostellar</a:t>
            </a:r>
            <a:r>
              <a:rPr lang="en-US" sz="1400" dirty="0"/>
              <a:t> System NGC 6334 I-MM1: Strong Increase in Mid-Infrared Continuum Emission”</a:t>
            </a:r>
          </a:p>
          <a:p>
            <a:r>
              <a:rPr lang="en-US" sz="1400" dirty="0"/>
              <a:t>Hunter, T. R., et al., 2021/05, </a:t>
            </a:r>
            <a:r>
              <a:rPr lang="en-US" sz="1400" dirty="0" err="1"/>
              <a:t>ApJL</a:t>
            </a:r>
            <a:r>
              <a:rPr lang="en-US" sz="1400" dirty="0"/>
              <a:t>, 912, L17.</a:t>
            </a:r>
          </a:p>
        </p:txBody>
      </p:sp>
      <p:pic>
        <p:nvPicPr>
          <p:cNvPr id="9" name="Picture 8">
            <a:extLst>
              <a:ext uri="{FF2B5EF4-FFF2-40B4-BE49-F238E27FC236}">
                <a16:creationId xmlns:a16="http://schemas.microsoft.com/office/drawing/2014/main" id="{05CC4B4A-0B74-2B48-9840-7143FDAEEB93}"/>
              </a:ext>
            </a:extLst>
          </p:cNvPr>
          <p:cNvPicPr>
            <a:picLocks noChangeAspect="1"/>
          </p:cNvPicPr>
          <p:nvPr/>
        </p:nvPicPr>
        <p:blipFill>
          <a:blip r:embed="rId8"/>
          <a:stretch>
            <a:fillRect/>
          </a:stretch>
        </p:blipFill>
        <p:spPr>
          <a:xfrm>
            <a:off x="550517" y="1349794"/>
            <a:ext cx="6429943" cy="4082761"/>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550517" y="5508206"/>
            <a:ext cx="5412401" cy="461665"/>
          </a:xfrm>
          <a:prstGeom prst="rect">
            <a:avLst/>
          </a:prstGeom>
          <a:solidFill>
            <a:schemeClr val="bg1"/>
          </a:solidFill>
        </p:spPr>
        <p:txBody>
          <a:bodyPr wrap="square" rtlCol="0">
            <a:spAutoFit/>
          </a:bodyPr>
          <a:lstStyle/>
          <a:p>
            <a:r>
              <a:rPr lang="en-US" sz="1200" dirty="0"/>
              <a:t>Image credit: Cat’s Paw Nebula: NASA/JPL-Caltech; Left inset: De </a:t>
            </a:r>
            <a:r>
              <a:rPr lang="en-US" sz="1200" dirty="0" err="1"/>
              <a:t>Buizer</a:t>
            </a:r>
            <a:r>
              <a:rPr lang="en-US" sz="1200" dirty="0"/>
              <a:t> et al. 2000; Right inset: Hunter et al. 2021</a:t>
            </a:r>
          </a:p>
        </p:txBody>
      </p:sp>
    </p:spTree>
    <p:extLst>
      <p:ext uri="{BB962C8B-B14F-4D97-AF65-F5344CB8AC3E}">
        <p14:creationId xmlns:p14="http://schemas.microsoft.com/office/powerpoint/2010/main" val="346535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838200" y="365125"/>
            <a:ext cx="10515600" cy="795775"/>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t>Episodic Accretion in High-Mass Protostars</a:t>
            </a:r>
          </a:p>
        </p:txBody>
      </p:sp>
      <p:sp>
        <p:nvSpPr>
          <p:cNvPr id="15" name="Content Placeholder 1"/>
          <p:cNvSpPr txBox="1">
            <a:spLocks/>
          </p:cNvSpPr>
          <p:nvPr/>
        </p:nvSpPr>
        <p:spPr>
          <a:xfrm>
            <a:off x="7160654" y="1290376"/>
            <a:ext cx="4595919" cy="34948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Pre-outburst (blue) and post-outburst (red) spectral energy distributions from radiative transfer models for the episodic accretion event in NGC 6334 I. Blue data points are from the Very Large Telescope, Keck, Herschel, and the Sub-</a:t>
            </a:r>
            <a:r>
              <a:rPr lang="en-US" sz="1800" dirty="0" err="1"/>
              <a:t>Milimeter</a:t>
            </a:r>
            <a:r>
              <a:rPr lang="en-US" sz="1800" dirty="0"/>
              <a:t> Array. Red data points are from VISTA Variables in the Via </a:t>
            </a:r>
            <a:r>
              <a:rPr lang="en-US" sz="1800" dirty="0" err="1"/>
              <a:t>Lactea</a:t>
            </a:r>
            <a:r>
              <a:rPr lang="en-US" sz="1800" dirty="0"/>
              <a:t> (VVV) Survey, SOFIA, and ALMA.</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7160654" y="5259847"/>
            <a:ext cx="4777346" cy="307777"/>
          </a:xfrm>
          <a:prstGeom prst="rect">
            <a:avLst/>
          </a:prstGeom>
          <a:solidFill>
            <a:schemeClr val="bg1"/>
          </a:solidFill>
        </p:spPr>
        <p:txBody>
          <a:bodyPr wrap="square" rtlCol="0">
            <a:spAutoFit/>
          </a:bodyPr>
          <a:lstStyle/>
          <a:p>
            <a:r>
              <a:rPr lang="en-US" sz="1400" dirty="0"/>
              <a:t>Image credit: Hunter et al. 2021</a:t>
            </a:r>
          </a:p>
        </p:txBody>
      </p:sp>
      <p:pic>
        <p:nvPicPr>
          <p:cNvPr id="4" name="Picture 3" descr="Chart, diagram&#10;&#10;Description automatically generated">
            <a:extLst>
              <a:ext uri="{FF2B5EF4-FFF2-40B4-BE49-F238E27FC236}">
                <a16:creationId xmlns:a16="http://schemas.microsoft.com/office/drawing/2014/main" id="{6304A410-B6A3-5E41-83B0-64DAFFAACC74}"/>
              </a:ext>
            </a:extLst>
          </p:cNvPr>
          <p:cNvPicPr>
            <a:picLocks noChangeAspect="1"/>
          </p:cNvPicPr>
          <p:nvPr/>
        </p:nvPicPr>
        <p:blipFill>
          <a:blip r:embed="rId8"/>
          <a:stretch>
            <a:fillRect/>
          </a:stretch>
        </p:blipFill>
        <p:spPr>
          <a:xfrm>
            <a:off x="448917" y="1257825"/>
            <a:ext cx="6615835" cy="4959626"/>
          </a:xfrm>
          <a:prstGeom prst="rect">
            <a:avLst/>
          </a:prstGeom>
        </p:spPr>
      </p:pic>
    </p:spTree>
    <p:extLst>
      <p:ext uri="{BB962C8B-B14F-4D97-AF65-F5344CB8AC3E}">
        <p14:creationId xmlns:p14="http://schemas.microsoft.com/office/powerpoint/2010/main" val="3097097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7149</TotalTime>
  <Words>346</Words>
  <Application>Microsoft Macintosh PowerPoint</Application>
  <PresentationFormat>Widescreen</PresentationFormat>
  <Paragraphs>16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73</cp:revision>
  <dcterms:created xsi:type="dcterms:W3CDTF">2018-05-07T19:18:22Z</dcterms:created>
  <dcterms:modified xsi:type="dcterms:W3CDTF">2021-07-16T16:11:48Z</dcterms:modified>
</cp:coreProperties>
</file>