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8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55C8"/>
    <a:srgbClr val="035AD4"/>
    <a:srgbClr val="0523C2"/>
    <a:srgbClr val="032ADD"/>
    <a:srgbClr val="051997"/>
    <a:srgbClr val="041BA1"/>
    <a:srgbClr val="0532FF"/>
    <a:srgbClr val="0425C7"/>
    <a:srgbClr val="0329D9"/>
    <a:srgbClr val="032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2"/>
    <p:restoredTop sz="95139"/>
  </p:normalViewPr>
  <p:slideViewPr>
    <p:cSldViewPr snapToGrid="0" snapToObjects="1">
      <p:cViewPr varScale="1">
        <p:scale>
          <a:sx n="106" d="100"/>
          <a:sy n="106" d="100"/>
        </p:scale>
        <p:origin x="113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F1012-22A8-7443-AE64-55DD027AD68E}" type="datetimeFigureOut">
              <a:rPr lang="en-US" smtClean="0"/>
              <a:t>5/9/18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08958-B94F-CF40-B88B-31F64106C011}" type="slidenum">
              <a:rPr lang="en-US" smtClean="0"/>
              <a:t>‹#›</a:t>
            </a:fld>
            <a:endParaRPr lang="en-US"/>
          </a:p>
        </p:txBody>
      </p:sp>
    </p:spTree>
    <p:extLst>
      <p:ext uri="{BB962C8B-B14F-4D97-AF65-F5344CB8AC3E}">
        <p14:creationId xmlns:p14="http://schemas.microsoft.com/office/powerpoint/2010/main" val="114974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08958-B94F-CF40-B88B-31F64106C011}" type="slidenum">
              <a:rPr lang="en-US" smtClean="0"/>
              <a:t>1</a:t>
            </a:fld>
            <a:endParaRPr lang="en-US"/>
          </a:p>
        </p:txBody>
      </p:sp>
    </p:spTree>
    <p:extLst>
      <p:ext uri="{BB962C8B-B14F-4D97-AF65-F5344CB8AC3E}">
        <p14:creationId xmlns:p14="http://schemas.microsoft.com/office/powerpoint/2010/main" val="371756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06530"/>
      </p:ext>
    </p:extLst>
  </p:cSld>
  <p:clrMapOvr>
    <a:masterClrMapping/>
  </p:clrMapOvr>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63253"/>
      </p:ext>
    </p:extLst>
  </p:cSld>
  <p:clrMapOvr>
    <a:masterClrMapping/>
  </p:clrMapOvr>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81839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Tm="20000">
        <p:random/>
      </p:transition>
    </mc:Choice>
    <mc:Fallback xmlns="">
      <p:transition spd="slow" advTm="20000">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asted-image.jpeg"/>
          <p:cNvPicPr>
            <a:picLocks noChangeAspect="1"/>
          </p:cNvPicPr>
          <p:nvPr/>
        </p:nvPicPr>
        <p:blipFill rotWithShape="1">
          <a:blip r:embed="rId3">
            <a:extLst/>
          </a:blip>
          <a:srcRect t="4952" b="4976"/>
          <a:stretch/>
        </p:blipFill>
        <p:spPr>
          <a:xfrm>
            <a:off x="1680360" y="619107"/>
            <a:ext cx="7867598" cy="5669280"/>
          </a:xfrm>
          <a:prstGeom prst="rect">
            <a:avLst/>
          </a:prstGeom>
          <a:ln w="12700">
            <a:miter lim="400000"/>
          </a:ln>
        </p:spPr>
      </p:pic>
      <p:sp>
        <p:nvSpPr>
          <p:cNvPr id="2" name="Title 1"/>
          <p:cNvSpPr>
            <a:spLocks noGrp="1"/>
          </p:cNvSpPr>
          <p:nvPr>
            <p:ph type="title" idx="4294967295"/>
          </p:nvPr>
        </p:nvSpPr>
        <p:spPr>
          <a:xfrm>
            <a:off x="528559" y="102806"/>
            <a:ext cx="10515600" cy="454682"/>
          </a:xfrm>
          <a:prstGeom prst="rect">
            <a:avLst/>
          </a:prstGeom>
        </p:spPr>
        <p:txBody>
          <a:bodyPr>
            <a:normAutofit fontScale="90000"/>
          </a:bodyPr>
          <a:lstStyle/>
          <a:p>
            <a:pPr algn="ctr"/>
            <a:r>
              <a:rPr lang="en-US" dirty="0">
                <a:solidFill>
                  <a:schemeClr val="bg2"/>
                </a:solidFill>
              </a:rPr>
              <a:t>NGC 1068 Torus Emission Turn-over</a:t>
            </a:r>
          </a:p>
        </p:txBody>
      </p:sp>
      <p:sp>
        <p:nvSpPr>
          <p:cNvPr id="10" name="TextBox 9"/>
          <p:cNvSpPr txBox="1"/>
          <p:nvPr/>
        </p:nvSpPr>
        <p:spPr>
          <a:xfrm>
            <a:off x="65279" y="1166439"/>
            <a:ext cx="4919587" cy="523220"/>
          </a:xfrm>
          <a:prstGeom prst="rect">
            <a:avLst/>
          </a:prstGeom>
          <a:solidFill>
            <a:schemeClr val="tx1">
              <a:alpha val="25000"/>
            </a:schemeClr>
          </a:solidFill>
        </p:spPr>
        <p:txBody>
          <a:bodyPr wrap="square" rtlCol="0">
            <a:spAutoFit/>
          </a:bodyPr>
          <a:lstStyle/>
          <a:p>
            <a:r>
              <a:rPr lang="en-US" sz="1400" i="1" dirty="0">
                <a:solidFill>
                  <a:schemeClr val="bg2"/>
                </a:solidFill>
              </a:rPr>
              <a:t>First Detection of the Turn-over of the Torus Emission in NGC 1068</a:t>
            </a:r>
          </a:p>
          <a:p>
            <a:r>
              <a:rPr lang="en-US" sz="1400" dirty="0">
                <a:solidFill>
                  <a:schemeClr val="bg2"/>
                </a:solidFill>
              </a:rPr>
              <a:t>Lopez-Rodriguez, E., et al., submitted to </a:t>
            </a:r>
            <a:r>
              <a:rPr lang="en-US" sz="1400" dirty="0" err="1">
                <a:solidFill>
                  <a:schemeClr val="bg2"/>
                </a:solidFill>
              </a:rPr>
              <a:t>ApJ</a:t>
            </a:r>
            <a:endParaRPr lang="en-US" sz="1400" dirty="0">
              <a:solidFill>
                <a:schemeClr val="bg2"/>
              </a:solidFill>
            </a:endParaRPr>
          </a:p>
        </p:txBody>
      </p:sp>
      <p:sp>
        <p:nvSpPr>
          <p:cNvPr id="11" name="TextBox 10"/>
          <p:cNvSpPr txBox="1"/>
          <p:nvPr/>
        </p:nvSpPr>
        <p:spPr>
          <a:xfrm>
            <a:off x="86300" y="2218858"/>
            <a:ext cx="4487916" cy="2031325"/>
          </a:xfrm>
          <a:prstGeom prst="rect">
            <a:avLst/>
          </a:prstGeom>
          <a:solidFill>
            <a:schemeClr val="tx1">
              <a:alpha val="25000"/>
            </a:schemeClr>
          </a:solidFill>
        </p:spPr>
        <p:txBody>
          <a:bodyPr wrap="square" rtlCol="0">
            <a:spAutoFit/>
          </a:bodyPr>
          <a:lstStyle/>
          <a:p>
            <a:pPr algn="just"/>
            <a:r>
              <a:rPr lang="en-US" sz="1400" b="1" dirty="0">
                <a:solidFill>
                  <a:schemeClr val="bg2"/>
                </a:solidFill>
              </a:rPr>
              <a:t>Background</a:t>
            </a:r>
          </a:p>
          <a:p>
            <a:pPr algn="just"/>
            <a:endParaRPr lang="en-US" sz="1400" dirty="0">
              <a:solidFill>
                <a:schemeClr val="bg2"/>
              </a:solidFill>
            </a:endParaRPr>
          </a:p>
          <a:p>
            <a:pPr algn="just"/>
            <a:r>
              <a:rPr lang="en-US" sz="1400" dirty="0">
                <a:solidFill>
                  <a:schemeClr val="bg2"/>
                </a:solidFill>
              </a:rPr>
              <a:t>The cornerstone of the unified model of AGN is the torus: the surrounding dust obscuring the black hole and accretion disk in the center of active galaxies. Obtaining physical information about the torus necessitates spectral energy distribution modeling using high angular resolution to isolate the torus emission from extended diffuse dust emission, star formation regions, and/or host galaxy. </a:t>
            </a:r>
          </a:p>
        </p:txBody>
      </p:sp>
      <p:sp>
        <p:nvSpPr>
          <p:cNvPr id="12" name="TextBox 11"/>
          <p:cNvSpPr txBox="1"/>
          <p:nvPr/>
        </p:nvSpPr>
        <p:spPr>
          <a:xfrm>
            <a:off x="9271979" y="5065115"/>
            <a:ext cx="1891059" cy="1015663"/>
          </a:xfrm>
          <a:prstGeom prst="rect">
            <a:avLst/>
          </a:prstGeom>
          <a:noFill/>
        </p:spPr>
        <p:txBody>
          <a:bodyPr wrap="square" rtlCol="0">
            <a:spAutoFit/>
          </a:bodyPr>
          <a:lstStyle/>
          <a:p>
            <a:pPr algn="just"/>
            <a:r>
              <a:rPr lang="en-US" sz="1200" dirty="0"/>
              <a:t>Once the torus emission was isolated, it was fit using the CLUMPY torus model to obtain physical properties about the torus.</a:t>
            </a:r>
          </a:p>
        </p:txBody>
      </p:sp>
      <p:sp>
        <p:nvSpPr>
          <p:cNvPr id="13" name="TextBox 12"/>
          <p:cNvSpPr txBox="1"/>
          <p:nvPr/>
        </p:nvSpPr>
        <p:spPr>
          <a:xfrm>
            <a:off x="4984867" y="5464839"/>
            <a:ext cx="2351005" cy="461665"/>
          </a:xfrm>
          <a:prstGeom prst="rect">
            <a:avLst/>
          </a:prstGeom>
          <a:noFill/>
        </p:spPr>
        <p:txBody>
          <a:bodyPr wrap="square" rtlCol="0">
            <a:spAutoFit/>
          </a:bodyPr>
          <a:lstStyle/>
          <a:p>
            <a:r>
              <a:rPr lang="en-US" sz="1200" dirty="0"/>
              <a:t>The turn-over of the torus emission occurs at 30-40 </a:t>
            </a:r>
            <a:r>
              <a:rPr lang="el-GR" sz="1200" dirty="0"/>
              <a:t>μm</a:t>
            </a:r>
            <a:r>
              <a:rPr lang="en-US" sz="1200" dirty="0"/>
              <a:t>.</a:t>
            </a:r>
          </a:p>
        </p:txBody>
      </p:sp>
      <p:sp>
        <p:nvSpPr>
          <p:cNvPr id="14" name="Rectangle 13"/>
          <p:cNvSpPr/>
          <p:nvPr/>
        </p:nvSpPr>
        <p:spPr>
          <a:xfrm>
            <a:off x="86300" y="4323753"/>
            <a:ext cx="3846242" cy="2031325"/>
          </a:xfrm>
          <a:prstGeom prst="rect">
            <a:avLst/>
          </a:prstGeom>
          <a:solidFill>
            <a:schemeClr val="tx1">
              <a:alpha val="25000"/>
            </a:schemeClr>
          </a:solidFill>
        </p:spPr>
        <p:txBody>
          <a:bodyPr wrap="square">
            <a:spAutoFit/>
          </a:bodyPr>
          <a:lstStyle/>
          <a:p>
            <a:pPr algn="just"/>
            <a:r>
              <a:rPr lang="en-US" sz="1400" dirty="0">
                <a:solidFill>
                  <a:schemeClr val="bg2"/>
                </a:solidFill>
              </a:rPr>
              <a:t>The silicate feature at 10 μm and 18 μm, the NIR emission, and the luminosity of the torus at 10 μm show that the torus is formed by a clumpy distribution of optically thick dust surrounding the central engine. Moreover, clumpy torus models and observations of the turn-over of the torus emission suggest that the 10–200 μm region best constrains the torus radius along with the number and radial distribution of clouds. </a:t>
            </a:r>
          </a:p>
        </p:txBody>
      </p:sp>
      <p:sp>
        <p:nvSpPr>
          <p:cNvPr id="15" name="TextBox 14"/>
          <p:cNvSpPr txBox="1"/>
          <p:nvPr/>
        </p:nvSpPr>
        <p:spPr>
          <a:xfrm>
            <a:off x="8522025" y="641913"/>
            <a:ext cx="3454836" cy="646331"/>
          </a:xfrm>
          <a:prstGeom prst="rect">
            <a:avLst/>
          </a:prstGeom>
          <a:noFill/>
        </p:spPr>
        <p:txBody>
          <a:bodyPr wrap="square" rtlCol="0">
            <a:spAutoFit/>
          </a:bodyPr>
          <a:lstStyle/>
          <a:p>
            <a:r>
              <a:rPr lang="en-US" sz="1200" dirty="0"/>
              <a:t>Images show a resolved nucleus with extended </a:t>
            </a:r>
          </a:p>
          <a:p>
            <a:r>
              <a:rPr lang="en-US" sz="1200" dirty="0"/>
              <a:t>dust emission along the </a:t>
            </a:r>
          </a:p>
          <a:p>
            <a:r>
              <a:rPr lang="en-US" sz="1200" dirty="0"/>
              <a:t>narrow line regions</a:t>
            </a:r>
          </a:p>
        </p:txBody>
      </p:sp>
      <p:sp>
        <p:nvSpPr>
          <p:cNvPr id="17" name="TextBox 16"/>
          <p:cNvSpPr txBox="1"/>
          <p:nvPr/>
        </p:nvSpPr>
        <p:spPr>
          <a:xfrm>
            <a:off x="86301" y="1685880"/>
            <a:ext cx="4487916" cy="538609"/>
          </a:xfrm>
          <a:prstGeom prst="rect">
            <a:avLst/>
          </a:prstGeom>
          <a:solidFill>
            <a:schemeClr val="tx1">
              <a:alpha val="25000"/>
            </a:schemeClr>
          </a:solidFill>
        </p:spPr>
        <p:txBody>
          <a:bodyPr wrap="square" rtlCol="0">
            <a:spAutoFit/>
          </a:bodyPr>
          <a:lstStyle/>
          <a:p>
            <a:endParaRPr lang="en-US" sz="700" dirty="0">
              <a:solidFill>
                <a:schemeClr val="bg2"/>
              </a:solidFill>
            </a:endParaRPr>
          </a:p>
          <a:p>
            <a:r>
              <a:rPr lang="en-US" sz="1400" dirty="0">
                <a:solidFill>
                  <a:schemeClr val="bg2"/>
                </a:solidFill>
              </a:rPr>
              <a:t>Instruments: HAWC+ at 53 </a:t>
            </a:r>
            <a:r>
              <a:rPr lang="el-GR" sz="1400" dirty="0">
                <a:solidFill>
                  <a:schemeClr val="bg2"/>
                </a:solidFill>
              </a:rPr>
              <a:t>μ</a:t>
            </a:r>
            <a:r>
              <a:rPr lang="en-US" sz="1400" dirty="0">
                <a:solidFill>
                  <a:schemeClr val="bg2"/>
                </a:solidFill>
              </a:rPr>
              <a:t>m and FORCAST at 20–40 </a:t>
            </a:r>
            <a:r>
              <a:rPr lang="el-GR" sz="1400" dirty="0">
                <a:solidFill>
                  <a:schemeClr val="bg2"/>
                </a:solidFill>
              </a:rPr>
              <a:t>μ</a:t>
            </a:r>
            <a:r>
              <a:rPr lang="en-US" sz="1400" dirty="0">
                <a:solidFill>
                  <a:schemeClr val="bg2"/>
                </a:solidFill>
              </a:rPr>
              <a:t>m</a:t>
            </a:r>
          </a:p>
          <a:p>
            <a:endParaRPr lang="en-US" sz="800" dirty="0">
              <a:solidFill>
                <a:schemeClr val="bg2"/>
              </a:solidFill>
            </a:endParaRPr>
          </a:p>
        </p:txBody>
      </p:sp>
      <p:sp>
        <p:nvSpPr>
          <p:cNvPr id="20" name="Footer Placeholder 4"/>
          <p:cNvSpPr txBox="1">
            <a:spLocks/>
          </p:cNvSpPr>
          <p:nvPr/>
        </p:nvSpPr>
        <p:spPr>
          <a:xfrm>
            <a:off x="0" y="6455230"/>
            <a:ext cx="12192000" cy="393246"/>
          </a:xfrm>
          <a:prstGeom prst="rect">
            <a:avLst/>
          </a:prstGeom>
          <a:solidFill>
            <a:schemeClr val="tx1"/>
          </a:solidFill>
        </p:spPr>
        <p:txBody>
          <a:bodyPr vert="horz" lIns="91440" tIns="45720" rIns="91440" bIns="45720" rtlCol="0" anchor="ctr"/>
          <a:lstStyle>
            <a:defPPr>
              <a:defRPr lang="en-US"/>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1" name="Picture 20" descr="sofialogoprint.jpg"/>
          <p:cNvPicPr>
            <a:picLocks noChangeAspect="1"/>
          </p:cNvPicPr>
          <p:nvPr/>
        </p:nvPicPr>
        <p:blipFill rotWithShape="1">
          <a:blip r:embed="rId4">
            <a:extLst>
              <a:ext uri="{28A0092B-C50C-407E-A947-70E740481C1C}">
                <a14:useLocalDpi xmlns:a14="http://schemas.microsoft.com/office/drawing/2010/main" val="0"/>
              </a:ext>
            </a:extLst>
          </a:blip>
          <a:srcRect t="-1" b="27984"/>
          <a:stretch/>
        </p:blipFill>
        <p:spPr>
          <a:xfrm>
            <a:off x="1050946" y="6483350"/>
            <a:ext cx="1384418" cy="355600"/>
          </a:xfrm>
          <a:prstGeom prst="rect">
            <a:avLst/>
          </a:prstGeom>
        </p:spPr>
      </p:pic>
      <p:sp>
        <p:nvSpPr>
          <p:cNvPr id="16" name="TextBox 15"/>
          <p:cNvSpPr txBox="1"/>
          <p:nvPr/>
        </p:nvSpPr>
        <p:spPr>
          <a:xfrm>
            <a:off x="8153399" y="6364054"/>
            <a:ext cx="3823461" cy="553998"/>
          </a:xfrm>
          <a:prstGeom prst="rect">
            <a:avLst/>
          </a:prstGeom>
          <a:noFill/>
        </p:spPr>
        <p:txBody>
          <a:bodyPr wrap="square" rtlCol="0">
            <a:spAutoFit/>
          </a:bodyPr>
          <a:lstStyle/>
          <a:p>
            <a:r>
              <a:rPr lang="en-US" sz="1000" i="1" dirty="0">
                <a:solidFill>
                  <a:schemeClr val="bg2"/>
                </a:solidFill>
              </a:rPr>
              <a:t>Background image: Composite of NGC 1086</a:t>
            </a:r>
          </a:p>
          <a:p>
            <a:r>
              <a:rPr lang="en-US" sz="1000" i="1" dirty="0">
                <a:solidFill>
                  <a:schemeClr val="bg2"/>
                </a:solidFill>
              </a:rPr>
              <a:t>Image Credit: X-ray (NASA/CXC/MIT/</a:t>
            </a:r>
            <a:r>
              <a:rPr lang="en-US" sz="1000" i="1" dirty="0" err="1">
                <a:solidFill>
                  <a:schemeClr val="bg2"/>
                </a:solidFill>
              </a:rPr>
              <a:t>C.Canizares</a:t>
            </a:r>
            <a:r>
              <a:rPr lang="en-US" sz="1000" i="1" dirty="0">
                <a:solidFill>
                  <a:schemeClr val="bg2"/>
                </a:solidFill>
              </a:rPr>
              <a:t>, </a:t>
            </a:r>
            <a:r>
              <a:rPr lang="en-US" sz="1000" i="1" dirty="0" err="1">
                <a:solidFill>
                  <a:schemeClr val="bg2"/>
                </a:solidFill>
              </a:rPr>
              <a:t>D.Evans</a:t>
            </a:r>
            <a:r>
              <a:rPr lang="en-US" sz="1000" i="1" dirty="0">
                <a:solidFill>
                  <a:schemeClr val="bg2"/>
                </a:solidFill>
              </a:rPr>
              <a:t> et al), Optical (NASA/</a:t>
            </a:r>
            <a:r>
              <a:rPr lang="en-US" sz="1000" i="1" dirty="0" err="1">
                <a:solidFill>
                  <a:schemeClr val="bg2"/>
                </a:solidFill>
              </a:rPr>
              <a:t>STScI</a:t>
            </a:r>
            <a:r>
              <a:rPr lang="en-US" sz="1000" i="1" dirty="0">
                <a:solidFill>
                  <a:schemeClr val="bg2"/>
                </a:solidFill>
              </a:rPr>
              <a:t>), Radio (NSF/NRAO/VLA)</a:t>
            </a:r>
          </a:p>
        </p:txBody>
      </p:sp>
      <p:sp>
        <p:nvSpPr>
          <p:cNvPr id="18" name="TextBox 17">
            <a:extLst>
              <a:ext uri="{FF2B5EF4-FFF2-40B4-BE49-F238E27FC236}">
                <a16:creationId xmlns:a16="http://schemas.microsoft.com/office/drawing/2014/main" id="{08AC287C-203B-E647-A261-D8796AFC9587}"/>
              </a:ext>
            </a:extLst>
          </p:cNvPr>
          <p:cNvSpPr txBox="1"/>
          <p:nvPr/>
        </p:nvSpPr>
        <p:spPr>
          <a:xfrm>
            <a:off x="4337836" y="4404589"/>
            <a:ext cx="1087450" cy="184666"/>
          </a:xfrm>
          <a:prstGeom prst="rect">
            <a:avLst/>
          </a:prstGeom>
          <a:noFill/>
        </p:spPr>
        <p:txBody>
          <a:bodyPr wrap="square" lIns="0" tIns="0" rIns="0" bIns="0" rtlCol="0">
            <a:spAutoFit/>
          </a:bodyPr>
          <a:lstStyle/>
          <a:p>
            <a:r>
              <a:rPr lang="en-US" sz="1200" dirty="0"/>
              <a:t>Preliminary Data</a:t>
            </a:r>
          </a:p>
        </p:txBody>
      </p:sp>
      <p:sp>
        <p:nvSpPr>
          <p:cNvPr id="19" name="TextBox 18">
            <a:extLst>
              <a:ext uri="{FF2B5EF4-FFF2-40B4-BE49-F238E27FC236}">
                <a16:creationId xmlns:a16="http://schemas.microsoft.com/office/drawing/2014/main" id="{62A52282-E7E9-8C43-9484-097AF0DC6FC1}"/>
              </a:ext>
            </a:extLst>
          </p:cNvPr>
          <p:cNvSpPr txBox="1"/>
          <p:nvPr/>
        </p:nvSpPr>
        <p:spPr>
          <a:xfrm>
            <a:off x="8835531" y="4414144"/>
            <a:ext cx="1087450" cy="184666"/>
          </a:xfrm>
          <a:prstGeom prst="rect">
            <a:avLst/>
          </a:prstGeom>
          <a:noFill/>
        </p:spPr>
        <p:txBody>
          <a:bodyPr wrap="square" lIns="0" tIns="0" rIns="0" bIns="0" rtlCol="0">
            <a:spAutoFit/>
          </a:bodyPr>
          <a:lstStyle/>
          <a:p>
            <a:r>
              <a:rPr lang="en-US" sz="1200" dirty="0"/>
              <a:t>Preliminary Data</a:t>
            </a:r>
          </a:p>
        </p:txBody>
      </p:sp>
      <p:sp>
        <p:nvSpPr>
          <p:cNvPr id="22" name="TextBox 21">
            <a:extLst>
              <a:ext uri="{FF2B5EF4-FFF2-40B4-BE49-F238E27FC236}">
                <a16:creationId xmlns:a16="http://schemas.microsoft.com/office/drawing/2014/main" id="{CB37B434-F91A-004E-A4A3-D0A32DBB17C1}"/>
              </a:ext>
            </a:extLst>
          </p:cNvPr>
          <p:cNvSpPr txBox="1"/>
          <p:nvPr/>
        </p:nvSpPr>
        <p:spPr>
          <a:xfrm>
            <a:off x="9515136" y="2033835"/>
            <a:ext cx="734307" cy="369332"/>
          </a:xfrm>
          <a:prstGeom prst="rect">
            <a:avLst/>
          </a:prstGeom>
          <a:noFill/>
        </p:spPr>
        <p:txBody>
          <a:bodyPr wrap="square" lIns="0" tIns="0" rIns="0" bIns="0" rtlCol="0">
            <a:spAutoFit/>
          </a:bodyPr>
          <a:lstStyle/>
          <a:p>
            <a:pPr algn="ctr"/>
            <a:r>
              <a:rPr lang="en-US" sz="1200" dirty="0"/>
              <a:t>Preliminary Data</a:t>
            </a:r>
          </a:p>
        </p:txBody>
      </p:sp>
      <p:pic>
        <p:nvPicPr>
          <p:cNvPr id="4" name="Picture 3">
            <a:extLst>
              <a:ext uri="{FF2B5EF4-FFF2-40B4-BE49-F238E27FC236}">
                <a16:creationId xmlns:a16="http://schemas.microsoft.com/office/drawing/2014/main" id="{207F6E4B-C566-9F43-AF45-26730F91B8EA}"/>
              </a:ext>
            </a:extLst>
          </p:cNvPr>
          <p:cNvPicPr>
            <a:picLocks noChangeAspect="1"/>
          </p:cNvPicPr>
          <p:nvPr/>
        </p:nvPicPr>
        <p:blipFill>
          <a:blip r:embed="rId5"/>
          <a:stretch>
            <a:fillRect/>
          </a:stretch>
        </p:blipFill>
        <p:spPr>
          <a:xfrm>
            <a:off x="3932542" y="4313413"/>
            <a:ext cx="8157127" cy="2078178"/>
          </a:xfrm>
          <a:prstGeom prst="rect">
            <a:avLst/>
          </a:prstGeom>
        </p:spPr>
      </p:pic>
      <p:pic>
        <p:nvPicPr>
          <p:cNvPr id="23" name="Picture 22">
            <a:extLst>
              <a:ext uri="{FF2B5EF4-FFF2-40B4-BE49-F238E27FC236}">
                <a16:creationId xmlns:a16="http://schemas.microsoft.com/office/drawing/2014/main" id="{15D3867C-C8BC-2A47-B6DB-38F593F01C28}"/>
              </a:ext>
            </a:extLst>
          </p:cNvPr>
          <p:cNvPicPr>
            <a:picLocks noChangeAspect="1"/>
          </p:cNvPicPr>
          <p:nvPr/>
        </p:nvPicPr>
        <p:blipFill>
          <a:blip r:embed="rId6"/>
          <a:stretch>
            <a:fillRect/>
          </a:stretch>
        </p:blipFill>
        <p:spPr>
          <a:xfrm>
            <a:off x="8313366" y="692030"/>
            <a:ext cx="3776303" cy="3589563"/>
          </a:xfrm>
          <a:prstGeom prst="rect">
            <a:avLst/>
          </a:prstGeom>
        </p:spPr>
      </p:pic>
    </p:spTree>
    <p:extLst>
      <p:ext uri="{BB962C8B-B14F-4D97-AF65-F5344CB8AC3E}">
        <p14:creationId xmlns:p14="http://schemas.microsoft.com/office/powerpoint/2010/main" val="1287776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0">
        <p15:prstTrans prst="wind"/>
      </p:transition>
    </mc:Choice>
    <mc:Fallback xmlns="">
      <p:transition spd="slow" advTm="40000">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9FEFA"/>
      </a:hlink>
      <a:folHlink>
        <a:srgbClr val="FFF9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23749</TotalTime>
  <Words>281</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NGC 1068 Torus Emission Turn-over</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276</cp:revision>
  <cp:lastPrinted>2017-12-29T20:17:50Z</cp:lastPrinted>
  <dcterms:created xsi:type="dcterms:W3CDTF">2017-12-20T23:56:12Z</dcterms:created>
  <dcterms:modified xsi:type="dcterms:W3CDTF">2018-05-09T17:18:29Z</dcterms:modified>
</cp:coreProperties>
</file>