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sldIdLst>
    <p:sldId id="317" r:id="rId2"/>
    <p:sldId id="318"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4144"/>
    <a:srgbClr val="B22F2B"/>
    <a:srgbClr val="A01E21"/>
    <a:srgbClr val="A05F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83" autoAdjust="0"/>
    <p:restoredTop sz="79184" autoAdjust="0"/>
  </p:normalViewPr>
  <p:slideViewPr>
    <p:cSldViewPr snapToGrid="0" snapToObjects="1">
      <p:cViewPr varScale="1">
        <p:scale>
          <a:sx n="100" d="100"/>
          <a:sy n="100" d="100"/>
        </p:scale>
        <p:origin x="1344" y="144"/>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36B3A6-FA45-4375-8008-2B6A0FE4B0DD}" type="datetimeFigureOut">
              <a:rPr lang="en-US" smtClean="0"/>
              <a:t>9/3/21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9AA3C6-7FD5-4B98-A369-436189BB4637}" type="slidenum">
              <a:rPr lang="en-US" smtClean="0"/>
              <a:t>‹#›</a:t>
            </a:fld>
            <a:endParaRPr lang="en-US"/>
          </a:p>
        </p:txBody>
      </p:sp>
    </p:spTree>
    <p:extLst>
      <p:ext uri="{BB962C8B-B14F-4D97-AF65-F5344CB8AC3E}">
        <p14:creationId xmlns:p14="http://schemas.microsoft.com/office/powerpoint/2010/main" val="1723259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Paper DOI: https://</a:t>
            </a:r>
            <a:r>
              <a:rPr lang="en-US" dirty="0" err="1"/>
              <a:t>doi.org</a:t>
            </a:r>
            <a:r>
              <a:rPr lang="en-US" dirty="0"/>
              <a:t>/10.1038/s41550-020-01222-x</a:t>
            </a:r>
          </a:p>
          <a:p>
            <a:r>
              <a:rPr lang="en-US" dirty="0"/>
              <a:t>High-res image link: https://</a:t>
            </a:r>
            <a:r>
              <a:rPr lang="en-US" dirty="0" err="1"/>
              <a:t>www.sofia.usra.edu</a:t>
            </a:r>
            <a:r>
              <a:rPr lang="en-US" dirty="0"/>
              <a:t>/sites/default/files/Public/SCI2020_0012.jpg</a:t>
            </a:r>
          </a:p>
          <a:p>
            <a:r>
              <a:rPr lang="en-US" dirty="0"/>
              <a:t>Science Spotlight: https://</a:t>
            </a:r>
            <a:r>
              <a:rPr lang="en-US" dirty="0" err="1"/>
              <a:t>www.sofia.usra.edu</a:t>
            </a:r>
            <a:r>
              <a:rPr lang="en-US" dirty="0"/>
              <a:t>/multimedia/science-results-archive/</a:t>
            </a:r>
            <a:r>
              <a:rPr lang="en-US" dirty="0" err="1"/>
              <a:t>sofia</a:t>
            </a:r>
            <a:r>
              <a:rPr lang="en-US" dirty="0"/>
              <a:t>-detects-water-moon</a:t>
            </a:r>
          </a:p>
        </p:txBody>
      </p:sp>
      <p:sp>
        <p:nvSpPr>
          <p:cNvPr id="4" name="Slide Number Placeholder 3"/>
          <p:cNvSpPr>
            <a:spLocks noGrp="1"/>
          </p:cNvSpPr>
          <p:nvPr>
            <p:ph type="sldNum" sz="quarter" idx="10"/>
          </p:nvPr>
        </p:nvSpPr>
        <p:spPr/>
        <p:txBody>
          <a:bodyPr/>
          <a:lstStyle/>
          <a:p>
            <a:fld id="{579AA3C6-7FD5-4B98-A369-436189BB4637}" type="slidenum">
              <a:rPr lang="en-US" smtClean="0"/>
              <a:t>1</a:t>
            </a:fld>
            <a:endParaRPr lang="en-US"/>
          </a:p>
        </p:txBody>
      </p:sp>
    </p:spTree>
    <p:extLst>
      <p:ext uri="{BB962C8B-B14F-4D97-AF65-F5344CB8AC3E}">
        <p14:creationId xmlns:p14="http://schemas.microsoft.com/office/powerpoint/2010/main" val="1917831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9AA3C6-7FD5-4B98-A369-436189BB4637}" type="slidenum">
              <a:rPr lang="en-US" smtClean="0"/>
              <a:t>2</a:t>
            </a:fld>
            <a:endParaRPr lang="en-US"/>
          </a:p>
        </p:txBody>
      </p:sp>
    </p:spTree>
    <p:extLst>
      <p:ext uri="{BB962C8B-B14F-4D97-AF65-F5344CB8AC3E}">
        <p14:creationId xmlns:p14="http://schemas.microsoft.com/office/powerpoint/2010/main" val="7847500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6F299CC-8742-DC45-8759-6D3277B7ECA1}"/>
              </a:ext>
            </a:extLst>
          </p:cNvPr>
          <p:cNvPicPr>
            <a:picLocks noChangeAspect="1"/>
          </p:cNvPicPr>
          <p:nvPr userDrawn="1"/>
        </p:nvPicPr>
        <p:blipFill>
          <a:blip r:embed="rId2">
            <a:alphaModFix/>
            <a:duotone>
              <a:prstClr val="black"/>
              <a:schemeClr val="accent5">
                <a:tint val="45000"/>
                <a:satMod val="400000"/>
              </a:schemeClr>
            </a:duotone>
          </a:blip>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5AD1019F-39EC-1849-8FED-1D0605908C38}"/>
              </a:ext>
            </a:extLst>
          </p:cNvPr>
          <p:cNvSpPr>
            <a:spLocks noGrp="1"/>
          </p:cNvSpPr>
          <p:nvPr>
            <p:ph type="sldNum" sz="quarter" idx="12"/>
          </p:nvPr>
        </p:nvSpPr>
        <p:spPr/>
        <p:txBody>
          <a:bodyPr/>
          <a:lstStyle/>
          <a:p>
            <a:fld id="{0B662815-6E7C-AF49-A41C-CEAF29F470AD}" type="slidenum">
              <a:rPr lang="en-US" smtClean="0"/>
              <a:t>‹#›</a:t>
            </a:fld>
            <a:endParaRPr lang="en-US"/>
          </a:p>
        </p:txBody>
      </p:sp>
      <p:pic>
        <p:nvPicPr>
          <p:cNvPr id="15" name="Picture 14">
            <a:extLst>
              <a:ext uri="{FF2B5EF4-FFF2-40B4-BE49-F238E27FC236}">
                <a16:creationId xmlns:a16="http://schemas.microsoft.com/office/drawing/2014/main" id="{DA0CD7C9-4A29-5F49-B790-15F10A909497}"/>
              </a:ext>
            </a:extLst>
          </p:cNvPr>
          <p:cNvPicPr>
            <a:picLocks noChangeAspect="1"/>
          </p:cNvPicPr>
          <p:nvPr userDrawn="1"/>
        </p:nvPicPr>
        <p:blipFill>
          <a:blip r:embed="rId3"/>
          <a:stretch>
            <a:fillRect/>
          </a:stretch>
        </p:blipFill>
        <p:spPr>
          <a:xfrm>
            <a:off x="8376364" y="6061354"/>
            <a:ext cx="777240" cy="682455"/>
          </a:xfrm>
          <a:prstGeom prst="rect">
            <a:avLst/>
          </a:prstGeom>
        </p:spPr>
      </p:pic>
      <p:pic>
        <p:nvPicPr>
          <p:cNvPr id="16" name="Picture 15">
            <a:extLst>
              <a:ext uri="{FF2B5EF4-FFF2-40B4-BE49-F238E27FC236}">
                <a16:creationId xmlns:a16="http://schemas.microsoft.com/office/drawing/2014/main" id="{5DEF66FE-D07C-A24D-B835-45EE954D6EE7}"/>
              </a:ext>
            </a:extLst>
          </p:cNvPr>
          <p:cNvPicPr>
            <a:picLocks noChangeAspect="1"/>
          </p:cNvPicPr>
          <p:nvPr userDrawn="1"/>
        </p:nvPicPr>
        <p:blipFill>
          <a:blip r:embed="rId4"/>
          <a:stretch>
            <a:fillRect/>
          </a:stretch>
        </p:blipFill>
        <p:spPr>
          <a:xfrm>
            <a:off x="9273308" y="6061354"/>
            <a:ext cx="859536" cy="687629"/>
          </a:xfrm>
          <a:prstGeom prst="rect">
            <a:avLst/>
          </a:prstGeom>
        </p:spPr>
      </p:pic>
      <p:pic>
        <p:nvPicPr>
          <p:cNvPr id="17" name="Picture 16">
            <a:extLst>
              <a:ext uri="{FF2B5EF4-FFF2-40B4-BE49-F238E27FC236}">
                <a16:creationId xmlns:a16="http://schemas.microsoft.com/office/drawing/2014/main" id="{728F1E72-0EC3-834B-9EF4-9A7F2234A9F7}"/>
              </a:ext>
            </a:extLst>
          </p:cNvPr>
          <p:cNvPicPr>
            <a:picLocks noChangeAspect="1"/>
          </p:cNvPicPr>
          <p:nvPr userDrawn="1"/>
        </p:nvPicPr>
        <p:blipFill>
          <a:blip r:embed="rId5"/>
          <a:stretch>
            <a:fillRect/>
          </a:stretch>
        </p:blipFill>
        <p:spPr>
          <a:xfrm>
            <a:off x="10246207" y="6061354"/>
            <a:ext cx="914400" cy="685800"/>
          </a:xfrm>
          <a:prstGeom prst="rect">
            <a:avLst/>
          </a:prstGeom>
        </p:spPr>
      </p:pic>
      <p:pic>
        <p:nvPicPr>
          <p:cNvPr id="18" name="Picture 17">
            <a:extLst>
              <a:ext uri="{FF2B5EF4-FFF2-40B4-BE49-F238E27FC236}">
                <a16:creationId xmlns:a16="http://schemas.microsoft.com/office/drawing/2014/main" id="{4EFFDD09-0E77-8043-8194-8FAAB8243892}"/>
              </a:ext>
            </a:extLst>
          </p:cNvPr>
          <p:cNvPicPr>
            <a:picLocks noChangeAspect="1"/>
          </p:cNvPicPr>
          <p:nvPr userDrawn="1"/>
        </p:nvPicPr>
        <p:blipFill>
          <a:blip r:embed="rId6"/>
          <a:stretch>
            <a:fillRect/>
          </a:stretch>
        </p:blipFill>
        <p:spPr>
          <a:xfrm>
            <a:off x="11273970" y="6061354"/>
            <a:ext cx="804672" cy="689719"/>
          </a:xfrm>
          <a:prstGeom prst="rect">
            <a:avLst/>
          </a:prstGeom>
        </p:spPr>
      </p:pic>
      <p:pic>
        <p:nvPicPr>
          <p:cNvPr id="19" name="Picture 18">
            <a:extLst>
              <a:ext uri="{FF2B5EF4-FFF2-40B4-BE49-F238E27FC236}">
                <a16:creationId xmlns:a16="http://schemas.microsoft.com/office/drawing/2014/main" id="{ECF40FD0-5630-694A-A5E6-43E0359B6AB8}"/>
              </a:ext>
            </a:extLst>
          </p:cNvPr>
          <p:cNvPicPr>
            <a:picLocks noChangeAspect="1"/>
          </p:cNvPicPr>
          <p:nvPr userDrawn="1"/>
        </p:nvPicPr>
        <p:blipFill>
          <a:blip r:embed="rId7"/>
          <a:stretch>
            <a:fillRect/>
          </a:stretch>
        </p:blipFill>
        <p:spPr>
          <a:xfrm>
            <a:off x="34474" y="6085821"/>
            <a:ext cx="2311400" cy="762000"/>
          </a:xfrm>
          <a:prstGeom prst="rect">
            <a:avLst/>
          </a:prstGeom>
        </p:spPr>
      </p:pic>
      <p:sp>
        <p:nvSpPr>
          <p:cNvPr id="21" name="Title 1">
            <a:extLst>
              <a:ext uri="{FF2B5EF4-FFF2-40B4-BE49-F238E27FC236}">
                <a16:creationId xmlns:a16="http://schemas.microsoft.com/office/drawing/2014/main" id="{BD6DA7E7-855A-3D49-A8B1-12E968B2E8EC}"/>
              </a:ext>
            </a:extLst>
          </p:cNvPr>
          <p:cNvSpPr>
            <a:spLocks noGrp="1"/>
          </p:cNvSpPr>
          <p:nvPr>
            <p:ph type="ctrTitle" idx="4294967295"/>
          </p:nvPr>
        </p:nvSpPr>
        <p:spPr>
          <a:xfrm>
            <a:off x="1524000" y="1122363"/>
            <a:ext cx="9144000" cy="2387600"/>
          </a:xfrm>
        </p:spPr>
        <p:txBody>
          <a:bodyPr/>
          <a:lstStyle/>
          <a:p>
            <a:r>
              <a:rPr lang="en-US" b="1" dirty="0">
                <a:solidFill>
                  <a:schemeClr val="bg1"/>
                </a:solidFill>
                <a:latin typeface="Century Gothic" panose="020B0502020202020204" pitchFamily="34" charset="0"/>
              </a:rPr>
              <a:t>Click to add title</a:t>
            </a:r>
          </a:p>
        </p:txBody>
      </p:sp>
      <p:sp>
        <p:nvSpPr>
          <p:cNvPr id="22" name="Subtitle 2">
            <a:extLst>
              <a:ext uri="{FF2B5EF4-FFF2-40B4-BE49-F238E27FC236}">
                <a16:creationId xmlns:a16="http://schemas.microsoft.com/office/drawing/2014/main" id="{DDE12B98-0CD1-B84B-9FD1-A764BBF652C2}"/>
              </a:ext>
            </a:extLst>
          </p:cNvPr>
          <p:cNvSpPr>
            <a:spLocks noGrp="1"/>
          </p:cNvSpPr>
          <p:nvPr>
            <p:ph type="subTitle" idx="4294967295"/>
          </p:nvPr>
        </p:nvSpPr>
        <p:spPr>
          <a:xfrm>
            <a:off x="435429" y="4383313"/>
            <a:ext cx="10232571" cy="1161143"/>
          </a:xfrm>
        </p:spPr>
        <p:txBody>
          <a:bodyPr>
            <a:normAutofit/>
          </a:bodyPr>
          <a:lstStyle/>
          <a:p>
            <a:pPr algn="l"/>
            <a:r>
              <a:rPr lang="en-US" dirty="0">
                <a:solidFill>
                  <a:schemeClr val="bg1"/>
                </a:solidFill>
                <a:latin typeface="Century Gothic" panose="020B0502020202020204" pitchFamily="34" charset="0"/>
              </a:rPr>
              <a:t>Speaker</a:t>
            </a:r>
          </a:p>
          <a:p>
            <a:pPr algn="l"/>
            <a:r>
              <a:rPr lang="en-US" dirty="0">
                <a:solidFill>
                  <a:schemeClr val="bg1"/>
                </a:solidFill>
                <a:latin typeface="Century Gothic" panose="020B0502020202020204" pitchFamily="34" charset="0"/>
              </a:rPr>
              <a:t>Month Year</a:t>
            </a:r>
          </a:p>
        </p:txBody>
      </p:sp>
      <p:cxnSp>
        <p:nvCxnSpPr>
          <p:cNvPr id="13" name="Straight Connector 12">
            <a:extLst>
              <a:ext uri="{FF2B5EF4-FFF2-40B4-BE49-F238E27FC236}">
                <a16:creationId xmlns:a16="http://schemas.microsoft.com/office/drawing/2014/main" id="{9261B528-6675-224E-81EE-229D08F1461F}"/>
              </a:ext>
            </a:extLst>
          </p:cNvPr>
          <p:cNvCxnSpPr/>
          <p:nvPr userDrawn="1"/>
        </p:nvCxnSpPr>
        <p:spPr>
          <a:xfrm>
            <a:off x="0" y="5870073"/>
            <a:ext cx="12192000" cy="0"/>
          </a:xfrm>
          <a:prstGeom prst="line">
            <a:avLst/>
          </a:prstGeom>
          <a:ln w="63500" cmpd="sng">
            <a:gradFill flip="none" rotWithShape="1">
              <a:gsLst>
                <a:gs pos="0">
                  <a:schemeClr val="accent1">
                    <a:lumMod val="5000"/>
                    <a:lumOff val="95000"/>
                  </a:schemeClr>
                </a:gs>
                <a:gs pos="54000">
                  <a:schemeClr val="accent1"/>
                </a:gs>
                <a:gs pos="100000">
                  <a:schemeClr val="bg1"/>
                </a:gs>
              </a:gsLst>
              <a:lin ang="10800000" scaled="1"/>
              <a:tileRect/>
            </a:gra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8863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A1B58-8ADB-0B47-A512-9A6F93B74B2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E90CBD-4BB8-2A4B-8BA6-6B0028CD3A9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AAF73E5-CEEA-094D-A3AD-1280333910FD}"/>
              </a:ext>
            </a:extLst>
          </p:cNvPr>
          <p:cNvSpPr>
            <a:spLocks noGrp="1"/>
          </p:cNvSpPr>
          <p:nvPr>
            <p:ph type="sldNum" sz="quarter" idx="12"/>
          </p:nvPr>
        </p:nvSpPr>
        <p:spPr/>
        <p:txBody>
          <a:bodyPr/>
          <a:lstStyle/>
          <a:p>
            <a:fld id="{0B662815-6E7C-AF49-A41C-CEAF29F470AD}" type="slidenum">
              <a:rPr lang="en-US" smtClean="0"/>
              <a:t>‹#›</a:t>
            </a:fld>
            <a:endParaRPr lang="en-US"/>
          </a:p>
        </p:txBody>
      </p:sp>
    </p:spTree>
    <p:extLst>
      <p:ext uri="{BB962C8B-B14F-4D97-AF65-F5344CB8AC3E}">
        <p14:creationId xmlns:p14="http://schemas.microsoft.com/office/powerpoint/2010/main" val="3875466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F20010-A7C9-9641-9A66-7B3106E6914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0008AFD-2DB5-A24C-BA41-2D6A569D098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7FEA615-CFF1-7748-AB57-085D3DFB9A05}"/>
              </a:ext>
            </a:extLst>
          </p:cNvPr>
          <p:cNvSpPr>
            <a:spLocks noGrp="1"/>
          </p:cNvSpPr>
          <p:nvPr>
            <p:ph type="sldNum" sz="quarter" idx="12"/>
          </p:nvPr>
        </p:nvSpPr>
        <p:spPr/>
        <p:txBody>
          <a:bodyPr/>
          <a:lstStyle/>
          <a:p>
            <a:fld id="{0B662815-6E7C-AF49-A41C-CEAF29F470AD}" type="slidenum">
              <a:rPr lang="en-US" smtClean="0"/>
              <a:t>‹#›</a:t>
            </a:fld>
            <a:endParaRPr lang="en-US"/>
          </a:p>
        </p:txBody>
      </p:sp>
    </p:spTree>
    <p:extLst>
      <p:ext uri="{BB962C8B-B14F-4D97-AF65-F5344CB8AC3E}">
        <p14:creationId xmlns:p14="http://schemas.microsoft.com/office/powerpoint/2010/main" val="206601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FF747-E954-624D-A1F6-533CD20148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AA499D-DF3D-3D4C-8CD2-7194E32E8DE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86C146E-44B2-FC4E-88F1-C78860B4127D}"/>
              </a:ext>
            </a:extLst>
          </p:cNvPr>
          <p:cNvSpPr>
            <a:spLocks noGrp="1"/>
          </p:cNvSpPr>
          <p:nvPr>
            <p:ph type="sldNum" sz="quarter" idx="12"/>
          </p:nvPr>
        </p:nvSpPr>
        <p:spPr/>
        <p:txBody>
          <a:bodyPr/>
          <a:lstStyle/>
          <a:p>
            <a:fld id="{0B662815-6E7C-AF49-A41C-CEAF29F470AD}" type="slidenum">
              <a:rPr lang="en-US" smtClean="0"/>
              <a:t>‹#›</a:t>
            </a:fld>
            <a:endParaRPr lang="en-US"/>
          </a:p>
        </p:txBody>
      </p:sp>
    </p:spTree>
    <p:extLst>
      <p:ext uri="{BB962C8B-B14F-4D97-AF65-F5344CB8AC3E}">
        <p14:creationId xmlns:p14="http://schemas.microsoft.com/office/powerpoint/2010/main" val="2474349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762EB-BC98-6D46-965B-90C21B427F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4ACA877-4C11-D24D-8FE4-32025F7D0F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F6B5944B-45FA-7947-9011-3A0A3FA211B3}"/>
              </a:ext>
            </a:extLst>
          </p:cNvPr>
          <p:cNvSpPr>
            <a:spLocks noGrp="1"/>
          </p:cNvSpPr>
          <p:nvPr>
            <p:ph type="sldNum" sz="quarter" idx="12"/>
          </p:nvPr>
        </p:nvSpPr>
        <p:spPr/>
        <p:txBody>
          <a:bodyPr/>
          <a:lstStyle/>
          <a:p>
            <a:fld id="{0B662815-6E7C-AF49-A41C-CEAF29F470AD}" type="slidenum">
              <a:rPr lang="en-US" smtClean="0"/>
              <a:t>‹#›</a:t>
            </a:fld>
            <a:endParaRPr lang="en-US"/>
          </a:p>
        </p:txBody>
      </p:sp>
    </p:spTree>
    <p:extLst>
      <p:ext uri="{BB962C8B-B14F-4D97-AF65-F5344CB8AC3E}">
        <p14:creationId xmlns:p14="http://schemas.microsoft.com/office/powerpoint/2010/main" val="1941758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1D284-2AD7-6F40-87A8-5E6B847212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A2515E-13A4-0747-A383-663268831DF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11625E-E66A-4C46-84A3-F4C3BBB345E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0AE54E88-8CB2-4844-9860-53092D75A6E0}"/>
              </a:ext>
            </a:extLst>
          </p:cNvPr>
          <p:cNvSpPr>
            <a:spLocks noGrp="1"/>
          </p:cNvSpPr>
          <p:nvPr>
            <p:ph type="sldNum" sz="quarter" idx="12"/>
          </p:nvPr>
        </p:nvSpPr>
        <p:spPr/>
        <p:txBody>
          <a:bodyPr/>
          <a:lstStyle/>
          <a:p>
            <a:fld id="{0B662815-6E7C-AF49-A41C-CEAF29F470AD}" type="slidenum">
              <a:rPr lang="en-US" smtClean="0"/>
              <a:t>‹#›</a:t>
            </a:fld>
            <a:endParaRPr lang="en-US"/>
          </a:p>
        </p:txBody>
      </p:sp>
    </p:spTree>
    <p:extLst>
      <p:ext uri="{BB962C8B-B14F-4D97-AF65-F5344CB8AC3E}">
        <p14:creationId xmlns:p14="http://schemas.microsoft.com/office/powerpoint/2010/main" val="2991124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48354-F916-AC44-8652-0C710AF3EF4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FA1D1B-8F84-B742-8FF7-D0FB829D10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31748A5-FE1B-AD47-A47F-CD85429B451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A43FC8-3400-BE4C-B169-212C04BFDB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0CCAB5F-A3C3-9046-9C58-2983A3BCD6A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37A10C7E-2B11-AB4B-99B4-F20877108623}"/>
              </a:ext>
            </a:extLst>
          </p:cNvPr>
          <p:cNvSpPr>
            <a:spLocks noGrp="1"/>
          </p:cNvSpPr>
          <p:nvPr>
            <p:ph type="sldNum" sz="quarter" idx="12"/>
          </p:nvPr>
        </p:nvSpPr>
        <p:spPr/>
        <p:txBody>
          <a:bodyPr/>
          <a:lstStyle/>
          <a:p>
            <a:fld id="{0B662815-6E7C-AF49-A41C-CEAF29F470AD}" type="slidenum">
              <a:rPr lang="en-US" smtClean="0"/>
              <a:t>‹#›</a:t>
            </a:fld>
            <a:endParaRPr lang="en-US"/>
          </a:p>
        </p:txBody>
      </p:sp>
    </p:spTree>
    <p:extLst>
      <p:ext uri="{BB962C8B-B14F-4D97-AF65-F5344CB8AC3E}">
        <p14:creationId xmlns:p14="http://schemas.microsoft.com/office/powerpoint/2010/main" val="1650378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37486-71E3-374F-8FCC-386970B7F224}"/>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CC3E1951-08FA-ED4C-846E-EB5C43749212}"/>
              </a:ext>
            </a:extLst>
          </p:cNvPr>
          <p:cNvSpPr>
            <a:spLocks noGrp="1"/>
          </p:cNvSpPr>
          <p:nvPr>
            <p:ph type="sldNum" sz="quarter" idx="12"/>
          </p:nvPr>
        </p:nvSpPr>
        <p:spPr/>
        <p:txBody>
          <a:bodyPr/>
          <a:lstStyle/>
          <a:p>
            <a:fld id="{0B662815-6E7C-AF49-A41C-CEAF29F470AD}" type="slidenum">
              <a:rPr lang="en-US" smtClean="0"/>
              <a:t>‹#›</a:t>
            </a:fld>
            <a:endParaRPr lang="en-US"/>
          </a:p>
        </p:txBody>
      </p:sp>
    </p:spTree>
    <p:extLst>
      <p:ext uri="{BB962C8B-B14F-4D97-AF65-F5344CB8AC3E}">
        <p14:creationId xmlns:p14="http://schemas.microsoft.com/office/powerpoint/2010/main" val="1177644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A4EDB3E-4808-EC47-80E4-AE11EA088955}"/>
              </a:ext>
            </a:extLst>
          </p:cNvPr>
          <p:cNvSpPr>
            <a:spLocks noGrp="1"/>
          </p:cNvSpPr>
          <p:nvPr>
            <p:ph type="sldNum" sz="quarter" idx="12"/>
          </p:nvPr>
        </p:nvSpPr>
        <p:spPr/>
        <p:txBody>
          <a:bodyPr/>
          <a:lstStyle/>
          <a:p>
            <a:fld id="{0B662815-6E7C-AF49-A41C-CEAF29F470AD}" type="slidenum">
              <a:rPr lang="en-US" smtClean="0"/>
              <a:t>‹#›</a:t>
            </a:fld>
            <a:endParaRPr lang="en-US"/>
          </a:p>
        </p:txBody>
      </p:sp>
    </p:spTree>
    <p:extLst>
      <p:ext uri="{BB962C8B-B14F-4D97-AF65-F5344CB8AC3E}">
        <p14:creationId xmlns:p14="http://schemas.microsoft.com/office/powerpoint/2010/main" val="2740002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0E2E3-B410-0E4D-84D0-98489C769D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92D3D92-0E80-1149-B2E5-DF993B9BBD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668CA94-917E-7543-9BB9-F790291843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0D60DCCA-D981-7A4F-A203-8FE9876DF2E5}"/>
              </a:ext>
            </a:extLst>
          </p:cNvPr>
          <p:cNvSpPr>
            <a:spLocks noGrp="1"/>
          </p:cNvSpPr>
          <p:nvPr>
            <p:ph type="sldNum" sz="quarter" idx="12"/>
          </p:nvPr>
        </p:nvSpPr>
        <p:spPr/>
        <p:txBody>
          <a:bodyPr/>
          <a:lstStyle/>
          <a:p>
            <a:fld id="{0B662815-6E7C-AF49-A41C-CEAF29F470AD}" type="slidenum">
              <a:rPr lang="en-US" smtClean="0"/>
              <a:t>‹#›</a:t>
            </a:fld>
            <a:endParaRPr lang="en-US"/>
          </a:p>
        </p:txBody>
      </p:sp>
    </p:spTree>
    <p:extLst>
      <p:ext uri="{BB962C8B-B14F-4D97-AF65-F5344CB8AC3E}">
        <p14:creationId xmlns:p14="http://schemas.microsoft.com/office/powerpoint/2010/main" val="31147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4A362-2FCD-244E-9AE2-1A661F14BD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9B9FFC-0006-8641-B68D-F65F318963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93C9C11-3A4B-4F4D-A776-CEE8DD0048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62862271-EE5A-DC4F-ADE5-C21CE4BAA8A9}"/>
              </a:ext>
            </a:extLst>
          </p:cNvPr>
          <p:cNvSpPr>
            <a:spLocks noGrp="1"/>
          </p:cNvSpPr>
          <p:nvPr>
            <p:ph type="sldNum" sz="quarter" idx="12"/>
          </p:nvPr>
        </p:nvSpPr>
        <p:spPr/>
        <p:txBody>
          <a:bodyPr/>
          <a:lstStyle/>
          <a:p>
            <a:fld id="{0B662815-6E7C-AF49-A41C-CEAF29F470AD}" type="slidenum">
              <a:rPr lang="en-US" smtClean="0"/>
              <a:t>‹#›</a:t>
            </a:fld>
            <a:endParaRPr lang="en-US"/>
          </a:p>
        </p:txBody>
      </p:sp>
    </p:spTree>
    <p:extLst>
      <p:ext uri="{BB962C8B-B14F-4D97-AF65-F5344CB8AC3E}">
        <p14:creationId xmlns:p14="http://schemas.microsoft.com/office/powerpoint/2010/main" val="2690639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5ED364-356D-5A4B-948D-479A25F2B6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0119A00-8CED-C44C-9AC3-A703A86754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3116A1A8-A276-C24C-A304-6FEFBA792FAB}"/>
              </a:ext>
            </a:extLst>
          </p:cNvPr>
          <p:cNvSpPr>
            <a:spLocks noGrp="1"/>
          </p:cNvSpPr>
          <p:nvPr>
            <p:ph type="sldNum" sz="quarter" idx="4"/>
          </p:nvPr>
        </p:nvSpPr>
        <p:spPr>
          <a:xfrm>
            <a:off x="838200" y="6356351"/>
            <a:ext cx="10515600" cy="242570"/>
          </a:xfrm>
          <a:prstGeom prst="rect">
            <a:avLst/>
          </a:prstGeom>
        </p:spPr>
        <p:txBody>
          <a:bodyPr vert="horz" lIns="91440" tIns="45720" rIns="91440" bIns="45720" rtlCol="0" anchor="ctr"/>
          <a:lstStyle>
            <a:lvl1pPr algn="ctr">
              <a:defRPr sz="1200">
                <a:solidFill>
                  <a:schemeClr val="bg1"/>
                </a:solidFill>
              </a:defRPr>
            </a:lvl1pPr>
          </a:lstStyle>
          <a:p>
            <a:fld id="{0B662815-6E7C-AF49-A41C-CEAF29F470AD}" type="slidenum">
              <a:rPr lang="en-US" smtClean="0"/>
              <a:pPr/>
              <a:t>‹#›</a:t>
            </a:fld>
            <a:endParaRPr lang="en-US" dirty="0"/>
          </a:p>
        </p:txBody>
      </p:sp>
    </p:spTree>
    <p:extLst>
      <p:ext uri="{BB962C8B-B14F-4D97-AF65-F5344CB8AC3E}">
        <p14:creationId xmlns:p14="http://schemas.microsoft.com/office/powerpoint/2010/main" val="2204965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2.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350000"/>
            <a:ext cx="12192000" cy="512064"/>
          </a:xfrm>
          <a:prstGeom prst="rect">
            <a:avLst/>
          </a:prstGeom>
          <a:gradFill flip="none" rotWithShape="1">
            <a:gsLst>
              <a:gs pos="0">
                <a:schemeClr val="accent1">
                  <a:lumMod val="5000"/>
                  <a:lumOff val="95000"/>
                </a:schemeClr>
              </a:gs>
              <a:gs pos="50000">
                <a:schemeClr val="accent1"/>
              </a:gs>
              <a:gs pos="0">
                <a:schemeClr val="bg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4"/>
          <p:cNvSpPr txBox="1">
            <a:spLocks/>
          </p:cNvSpPr>
          <p:nvPr/>
        </p:nvSpPr>
        <p:spPr>
          <a:xfrm>
            <a:off x="550517" y="365125"/>
            <a:ext cx="11206056" cy="795775"/>
          </a:xfrm>
          <a:prstGeom prst="rect">
            <a:avLst/>
          </a:prstGeom>
        </p:spPr>
        <p:txBody>
          <a:bodyPr>
            <a:noAutofit/>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sz="3800" dirty="0"/>
              <a:t>SOFIA Detects Water on the Moon</a:t>
            </a:r>
          </a:p>
        </p:txBody>
      </p:sp>
      <p:sp>
        <p:nvSpPr>
          <p:cNvPr id="15" name="Content Placeholder 1"/>
          <p:cNvSpPr txBox="1">
            <a:spLocks/>
          </p:cNvSpPr>
          <p:nvPr/>
        </p:nvSpPr>
        <p:spPr>
          <a:xfrm>
            <a:off x="6311900" y="1290376"/>
            <a:ext cx="5575300" cy="349485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00" dirty="0"/>
              <a:t>Researchers using SOFIA/FORCAST have made the ﬁrst-ever detection of the water molecule (H</a:t>
            </a:r>
            <a:r>
              <a:rPr lang="en-US" sz="1500" baseline="-25000" dirty="0"/>
              <a:t>2</a:t>
            </a:r>
            <a:r>
              <a:rPr lang="en-US" sz="1500" dirty="0"/>
              <a:t>O) on the sunlit surface of the Moon. This discovery reﬁnes our understanding of the behavior of water and how volatile elements and compounds interact with airless bodies throughout the Solar System and beyond.</a:t>
            </a:r>
          </a:p>
          <a:p>
            <a:r>
              <a:rPr lang="en-US" sz="1500" dirty="0"/>
              <a:t>The fundamental bending vibration of the H-O-H molecular bond occurs at 6.1 µm in the infrared. This region of the spectrum is completely obscured from the ground by water in the Earth's atmosphere but is highly transparent from SOFIA's operational altitude. In addition, the spectral feature at 6.1 µm is unique to H</a:t>
            </a:r>
            <a:r>
              <a:rPr lang="en-US" sz="1500" baseline="-25000" dirty="0"/>
              <a:t>2</a:t>
            </a:r>
            <a:r>
              <a:rPr lang="en-US" sz="1500" dirty="0"/>
              <a:t>O and does not suffer from blending from other OH-related compounds.</a:t>
            </a:r>
          </a:p>
          <a:p>
            <a:r>
              <a:rPr lang="en-US" sz="1500" dirty="0"/>
              <a:t>The team found water abundances of a few hundred parts per million, which is high by lunar standards. The results indicate that the water has a meteoritic origin or is produced on the lunar surface itself from pre-existing hydroxyl. The team also found that the abundance of water varies with latitude, suggesting that meteorites may not be the only source of water.</a:t>
            </a:r>
          </a:p>
        </p:txBody>
      </p:sp>
      <p:pic>
        <p:nvPicPr>
          <p:cNvPr id="18" name="Picture 17">
            <a:extLst>
              <a:ext uri="{FF2B5EF4-FFF2-40B4-BE49-F238E27FC236}">
                <a16:creationId xmlns:a16="http://schemas.microsoft.com/office/drawing/2014/main" id="{05F98034-EDC8-F340-B568-3A5E76D388FA}"/>
              </a:ext>
            </a:extLst>
          </p:cNvPr>
          <p:cNvPicPr>
            <a:picLocks noChangeAspect="1"/>
          </p:cNvPicPr>
          <p:nvPr/>
        </p:nvPicPr>
        <p:blipFill>
          <a:blip r:embed="rId3"/>
          <a:stretch>
            <a:fillRect/>
          </a:stretch>
        </p:blipFill>
        <p:spPr>
          <a:xfrm>
            <a:off x="9815116" y="6420820"/>
            <a:ext cx="466344" cy="409474"/>
          </a:xfrm>
          <a:prstGeom prst="rect">
            <a:avLst/>
          </a:prstGeom>
        </p:spPr>
      </p:pic>
      <p:pic>
        <p:nvPicPr>
          <p:cNvPr id="20" name="Content Placeholder 10">
            <a:extLst>
              <a:ext uri="{FF2B5EF4-FFF2-40B4-BE49-F238E27FC236}">
                <a16:creationId xmlns:a16="http://schemas.microsoft.com/office/drawing/2014/main" id="{16CD0C89-342C-5646-827F-D6CC72244FBB}"/>
              </a:ext>
            </a:extLst>
          </p:cNvPr>
          <p:cNvPicPr>
            <a:picLocks noChangeAspect="1"/>
          </p:cNvPicPr>
          <p:nvPr/>
        </p:nvPicPr>
        <p:blipFill>
          <a:blip r:embed="rId4"/>
          <a:stretch>
            <a:fillRect/>
          </a:stretch>
        </p:blipFill>
        <p:spPr>
          <a:xfrm>
            <a:off x="10965396" y="6420820"/>
            <a:ext cx="557784" cy="414895"/>
          </a:xfrm>
          <a:prstGeom prst="rect">
            <a:avLst/>
          </a:prstGeom>
        </p:spPr>
      </p:pic>
      <p:pic>
        <p:nvPicPr>
          <p:cNvPr id="22" name="Picture 21">
            <a:extLst>
              <a:ext uri="{FF2B5EF4-FFF2-40B4-BE49-F238E27FC236}">
                <a16:creationId xmlns:a16="http://schemas.microsoft.com/office/drawing/2014/main" id="{C0D00CF4-FACB-DF48-AFB6-4B5195D82F2B}"/>
              </a:ext>
            </a:extLst>
          </p:cNvPr>
          <p:cNvPicPr>
            <a:picLocks noChangeAspect="1"/>
          </p:cNvPicPr>
          <p:nvPr/>
        </p:nvPicPr>
        <p:blipFill>
          <a:blip r:embed="rId5"/>
          <a:stretch>
            <a:fillRect/>
          </a:stretch>
        </p:blipFill>
        <p:spPr>
          <a:xfrm>
            <a:off x="11618260" y="6417716"/>
            <a:ext cx="484632" cy="414684"/>
          </a:xfrm>
          <a:prstGeom prst="rect">
            <a:avLst/>
          </a:prstGeom>
        </p:spPr>
      </p:pic>
      <p:pic>
        <p:nvPicPr>
          <p:cNvPr id="23" name="Picture 22">
            <a:extLst>
              <a:ext uri="{FF2B5EF4-FFF2-40B4-BE49-F238E27FC236}">
                <a16:creationId xmlns:a16="http://schemas.microsoft.com/office/drawing/2014/main" id="{94B8ADB0-21F2-854C-98F9-18BA726C40D1}"/>
              </a:ext>
            </a:extLst>
          </p:cNvPr>
          <p:cNvPicPr>
            <a:picLocks noChangeAspect="1"/>
          </p:cNvPicPr>
          <p:nvPr/>
        </p:nvPicPr>
        <p:blipFill>
          <a:blip r:embed="rId6"/>
          <a:stretch>
            <a:fillRect/>
          </a:stretch>
        </p:blipFill>
        <p:spPr>
          <a:xfrm>
            <a:off x="10376540" y="6418715"/>
            <a:ext cx="493776" cy="410580"/>
          </a:xfrm>
          <a:prstGeom prst="rect">
            <a:avLst/>
          </a:prstGeom>
        </p:spPr>
      </p:pic>
      <p:cxnSp>
        <p:nvCxnSpPr>
          <p:cNvPr id="24" name="Straight Connector 23"/>
          <p:cNvCxnSpPr/>
          <p:nvPr/>
        </p:nvCxnSpPr>
        <p:spPr>
          <a:xfrm>
            <a:off x="550517" y="1125275"/>
            <a:ext cx="11206056"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6B078BB-5D8F-6749-A770-F11DA3473114}"/>
              </a:ext>
            </a:extLst>
          </p:cNvPr>
          <p:cNvPicPr>
            <a:picLocks noChangeAspect="1"/>
          </p:cNvPicPr>
          <p:nvPr/>
        </p:nvPicPr>
        <p:blipFill>
          <a:blip r:embed="rId7"/>
          <a:stretch>
            <a:fillRect/>
          </a:stretch>
        </p:blipFill>
        <p:spPr>
          <a:xfrm>
            <a:off x="-6146" y="6401675"/>
            <a:ext cx="1642440" cy="536034"/>
          </a:xfrm>
          <a:prstGeom prst="rect">
            <a:avLst/>
          </a:prstGeom>
        </p:spPr>
      </p:pic>
      <p:sp>
        <p:nvSpPr>
          <p:cNvPr id="5" name="TextBox 4">
            <a:extLst>
              <a:ext uri="{FF2B5EF4-FFF2-40B4-BE49-F238E27FC236}">
                <a16:creationId xmlns:a16="http://schemas.microsoft.com/office/drawing/2014/main" id="{6A7672B1-4574-9344-AC89-F86A61BC21FE}"/>
              </a:ext>
            </a:extLst>
          </p:cNvPr>
          <p:cNvSpPr txBox="1"/>
          <p:nvPr/>
        </p:nvSpPr>
        <p:spPr>
          <a:xfrm>
            <a:off x="6629400" y="5445548"/>
            <a:ext cx="5101773" cy="738664"/>
          </a:xfrm>
          <a:prstGeom prst="rect">
            <a:avLst/>
          </a:prstGeom>
          <a:solidFill>
            <a:schemeClr val="accent1">
              <a:lumMod val="20000"/>
              <a:lumOff val="80000"/>
            </a:schemeClr>
          </a:solidFill>
        </p:spPr>
        <p:txBody>
          <a:bodyPr wrap="square" rtlCol="0">
            <a:spAutoFit/>
          </a:bodyPr>
          <a:lstStyle/>
          <a:p>
            <a:r>
              <a:rPr lang="en-US" sz="1400" dirty="0"/>
              <a:t>Paper: “Molecular water detected on the sunlit Moon by SOFIA”</a:t>
            </a:r>
          </a:p>
          <a:p>
            <a:r>
              <a:rPr lang="en-US" sz="1400" dirty="0"/>
              <a:t>C.I. </a:t>
            </a:r>
            <a:r>
              <a:rPr lang="en-US" sz="1400" dirty="0" err="1"/>
              <a:t>Honniball</a:t>
            </a:r>
            <a:r>
              <a:rPr lang="en-US" sz="1400" dirty="0"/>
              <a:t>, et al., Nature Astronomy 2020.Pabst, C. H. M., et al., 2020/07, A&amp;A, 639A, A2.</a:t>
            </a:r>
          </a:p>
        </p:txBody>
      </p:sp>
      <p:sp>
        <p:nvSpPr>
          <p:cNvPr id="7" name="TextBox 6">
            <a:extLst>
              <a:ext uri="{FF2B5EF4-FFF2-40B4-BE49-F238E27FC236}">
                <a16:creationId xmlns:a16="http://schemas.microsoft.com/office/drawing/2014/main" id="{BE328397-B499-C34C-8D14-B3AB7BF6BA51}"/>
              </a:ext>
            </a:extLst>
          </p:cNvPr>
          <p:cNvSpPr txBox="1"/>
          <p:nvPr/>
        </p:nvSpPr>
        <p:spPr>
          <a:xfrm>
            <a:off x="550517" y="5462713"/>
            <a:ext cx="5412401" cy="276999"/>
          </a:xfrm>
          <a:prstGeom prst="rect">
            <a:avLst/>
          </a:prstGeom>
          <a:solidFill>
            <a:schemeClr val="bg1"/>
          </a:solidFill>
        </p:spPr>
        <p:txBody>
          <a:bodyPr wrap="square" rtlCol="0">
            <a:spAutoFit/>
          </a:bodyPr>
          <a:lstStyle/>
          <a:p>
            <a:r>
              <a:rPr lang="en-US" sz="1200" dirty="0"/>
              <a:t>Image credit: NASA/Ames Research Center/Daniel Rutter</a:t>
            </a:r>
          </a:p>
        </p:txBody>
      </p:sp>
      <p:pic>
        <p:nvPicPr>
          <p:cNvPr id="12" name="Picture 11">
            <a:extLst>
              <a:ext uri="{FF2B5EF4-FFF2-40B4-BE49-F238E27FC236}">
                <a16:creationId xmlns:a16="http://schemas.microsoft.com/office/drawing/2014/main" id="{D8024C09-50DC-E54E-9CD6-A43869939243}"/>
              </a:ext>
            </a:extLst>
          </p:cNvPr>
          <p:cNvPicPr>
            <a:picLocks noChangeAspect="1"/>
          </p:cNvPicPr>
          <p:nvPr/>
        </p:nvPicPr>
        <p:blipFill>
          <a:blip r:embed="rId8"/>
          <a:stretch>
            <a:fillRect/>
          </a:stretch>
        </p:blipFill>
        <p:spPr>
          <a:xfrm>
            <a:off x="550517" y="1316652"/>
            <a:ext cx="5672483" cy="4023918"/>
          </a:xfrm>
          <a:prstGeom prst="rect">
            <a:avLst/>
          </a:prstGeom>
        </p:spPr>
      </p:pic>
    </p:spTree>
    <p:extLst>
      <p:ext uri="{BB962C8B-B14F-4D97-AF65-F5344CB8AC3E}">
        <p14:creationId xmlns:p14="http://schemas.microsoft.com/office/powerpoint/2010/main" val="3465356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350000"/>
            <a:ext cx="12192000" cy="512064"/>
          </a:xfrm>
          <a:prstGeom prst="rect">
            <a:avLst/>
          </a:prstGeom>
          <a:gradFill flip="none" rotWithShape="1">
            <a:gsLst>
              <a:gs pos="0">
                <a:schemeClr val="accent1">
                  <a:lumMod val="5000"/>
                  <a:lumOff val="95000"/>
                </a:schemeClr>
              </a:gs>
              <a:gs pos="50000">
                <a:schemeClr val="accent1"/>
              </a:gs>
              <a:gs pos="0">
                <a:schemeClr val="bg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4"/>
          <p:cNvSpPr txBox="1">
            <a:spLocks/>
          </p:cNvSpPr>
          <p:nvPr/>
        </p:nvSpPr>
        <p:spPr>
          <a:xfrm>
            <a:off x="550517" y="365125"/>
            <a:ext cx="11206056" cy="795775"/>
          </a:xfrm>
          <a:prstGeom prst="rect">
            <a:avLst/>
          </a:prstGeom>
        </p:spPr>
        <p:txBody>
          <a:bodyPr>
            <a:noAutofit/>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sz="3800" dirty="0"/>
              <a:t>SOFIA Detects Water on the Moon</a:t>
            </a:r>
          </a:p>
        </p:txBody>
      </p:sp>
      <p:sp>
        <p:nvSpPr>
          <p:cNvPr id="15" name="Content Placeholder 1"/>
          <p:cNvSpPr txBox="1">
            <a:spLocks/>
          </p:cNvSpPr>
          <p:nvPr/>
        </p:nvSpPr>
        <p:spPr>
          <a:xfrm>
            <a:off x="7239000" y="1290376"/>
            <a:ext cx="4517573" cy="349485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00" dirty="0"/>
              <a:t>SOFIA spectrum from the lunar </a:t>
            </a:r>
            <a:r>
              <a:rPr lang="en-US" sz="1500" dirty="0" err="1"/>
              <a:t>Clavius</a:t>
            </a:r>
            <a:r>
              <a:rPr lang="en-US" sz="1500" dirty="0"/>
              <a:t> Crater showing the first detection of the water emission bands at 6 µm</a:t>
            </a:r>
          </a:p>
        </p:txBody>
      </p:sp>
      <p:pic>
        <p:nvPicPr>
          <p:cNvPr id="18" name="Picture 17">
            <a:extLst>
              <a:ext uri="{FF2B5EF4-FFF2-40B4-BE49-F238E27FC236}">
                <a16:creationId xmlns:a16="http://schemas.microsoft.com/office/drawing/2014/main" id="{05F98034-EDC8-F340-B568-3A5E76D388FA}"/>
              </a:ext>
            </a:extLst>
          </p:cNvPr>
          <p:cNvPicPr>
            <a:picLocks noChangeAspect="1"/>
          </p:cNvPicPr>
          <p:nvPr/>
        </p:nvPicPr>
        <p:blipFill>
          <a:blip r:embed="rId3"/>
          <a:stretch>
            <a:fillRect/>
          </a:stretch>
        </p:blipFill>
        <p:spPr>
          <a:xfrm>
            <a:off x="9815116" y="6420820"/>
            <a:ext cx="466344" cy="409474"/>
          </a:xfrm>
          <a:prstGeom prst="rect">
            <a:avLst/>
          </a:prstGeom>
        </p:spPr>
      </p:pic>
      <p:pic>
        <p:nvPicPr>
          <p:cNvPr id="20" name="Content Placeholder 10">
            <a:extLst>
              <a:ext uri="{FF2B5EF4-FFF2-40B4-BE49-F238E27FC236}">
                <a16:creationId xmlns:a16="http://schemas.microsoft.com/office/drawing/2014/main" id="{16CD0C89-342C-5646-827F-D6CC72244FBB}"/>
              </a:ext>
            </a:extLst>
          </p:cNvPr>
          <p:cNvPicPr>
            <a:picLocks noChangeAspect="1"/>
          </p:cNvPicPr>
          <p:nvPr/>
        </p:nvPicPr>
        <p:blipFill>
          <a:blip r:embed="rId4"/>
          <a:stretch>
            <a:fillRect/>
          </a:stretch>
        </p:blipFill>
        <p:spPr>
          <a:xfrm>
            <a:off x="10965396" y="6420820"/>
            <a:ext cx="557784" cy="414895"/>
          </a:xfrm>
          <a:prstGeom prst="rect">
            <a:avLst/>
          </a:prstGeom>
        </p:spPr>
      </p:pic>
      <p:pic>
        <p:nvPicPr>
          <p:cNvPr id="22" name="Picture 21">
            <a:extLst>
              <a:ext uri="{FF2B5EF4-FFF2-40B4-BE49-F238E27FC236}">
                <a16:creationId xmlns:a16="http://schemas.microsoft.com/office/drawing/2014/main" id="{C0D00CF4-FACB-DF48-AFB6-4B5195D82F2B}"/>
              </a:ext>
            </a:extLst>
          </p:cNvPr>
          <p:cNvPicPr>
            <a:picLocks noChangeAspect="1"/>
          </p:cNvPicPr>
          <p:nvPr/>
        </p:nvPicPr>
        <p:blipFill>
          <a:blip r:embed="rId5"/>
          <a:stretch>
            <a:fillRect/>
          </a:stretch>
        </p:blipFill>
        <p:spPr>
          <a:xfrm>
            <a:off x="11618260" y="6417716"/>
            <a:ext cx="484632" cy="414684"/>
          </a:xfrm>
          <a:prstGeom prst="rect">
            <a:avLst/>
          </a:prstGeom>
        </p:spPr>
      </p:pic>
      <p:pic>
        <p:nvPicPr>
          <p:cNvPr id="23" name="Picture 22">
            <a:extLst>
              <a:ext uri="{FF2B5EF4-FFF2-40B4-BE49-F238E27FC236}">
                <a16:creationId xmlns:a16="http://schemas.microsoft.com/office/drawing/2014/main" id="{94B8ADB0-21F2-854C-98F9-18BA726C40D1}"/>
              </a:ext>
            </a:extLst>
          </p:cNvPr>
          <p:cNvPicPr>
            <a:picLocks noChangeAspect="1"/>
          </p:cNvPicPr>
          <p:nvPr/>
        </p:nvPicPr>
        <p:blipFill>
          <a:blip r:embed="rId6"/>
          <a:stretch>
            <a:fillRect/>
          </a:stretch>
        </p:blipFill>
        <p:spPr>
          <a:xfrm>
            <a:off x="10376540" y="6418715"/>
            <a:ext cx="493776" cy="410580"/>
          </a:xfrm>
          <a:prstGeom prst="rect">
            <a:avLst/>
          </a:prstGeom>
        </p:spPr>
      </p:pic>
      <p:cxnSp>
        <p:nvCxnSpPr>
          <p:cNvPr id="24" name="Straight Connector 23"/>
          <p:cNvCxnSpPr/>
          <p:nvPr/>
        </p:nvCxnSpPr>
        <p:spPr>
          <a:xfrm>
            <a:off x="550517" y="1125275"/>
            <a:ext cx="11206056"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6B078BB-5D8F-6749-A770-F11DA3473114}"/>
              </a:ext>
            </a:extLst>
          </p:cNvPr>
          <p:cNvPicPr>
            <a:picLocks noChangeAspect="1"/>
          </p:cNvPicPr>
          <p:nvPr/>
        </p:nvPicPr>
        <p:blipFill>
          <a:blip r:embed="rId7"/>
          <a:stretch>
            <a:fillRect/>
          </a:stretch>
        </p:blipFill>
        <p:spPr>
          <a:xfrm>
            <a:off x="-6146" y="6401675"/>
            <a:ext cx="1642440" cy="536034"/>
          </a:xfrm>
          <a:prstGeom prst="rect">
            <a:avLst/>
          </a:prstGeom>
        </p:spPr>
      </p:pic>
      <p:sp>
        <p:nvSpPr>
          <p:cNvPr id="7" name="TextBox 6">
            <a:extLst>
              <a:ext uri="{FF2B5EF4-FFF2-40B4-BE49-F238E27FC236}">
                <a16:creationId xmlns:a16="http://schemas.microsoft.com/office/drawing/2014/main" id="{BE328397-B499-C34C-8D14-B3AB7BF6BA51}"/>
              </a:ext>
            </a:extLst>
          </p:cNvPr>
          <p:cNvSpPr txBox="1"/>
          <p:nvPr/>
        </p:nvSpPr>
        <p:spPr>
          <a:xfrm>
            <a:off x="7470901" y="5645426"/>
            <a:ext cx="4148885" cy="276999"/>
          </a:xfrm>
          <a:prstGeom prst="rect">
            <a:avLst/>
          </a:prstGeom>
          <a:solidFill>
            <a:schemeClr val="bg1"/>
          </a:solidFill>
        </p:spPr>
        <p:txBody>
          <a:bodyPr wrap="square" rtlCol="0">
            <a:spAutoFit/>
          </a:bodyPr>
          <a:lstStyle/>
          <a:p>
            <a:r>
              <a:rPr lang="en-US" sz="1200" dirty="0"/>
              <a:t>Image credit: </a:t>
            </a:r>
            <a:r>
              <a:rPr lang="en-US" sz="1200" dirty="0" err="1"/>
              <a:t>Honniball</a:t>
            </a:r>
            <a:r>
              <a:rPr lang="en-US" sz="1200" dirty="0"/>
              <a:t> et al., 2020.)</a:t>
            </a:r>
          </a:p>
        </p:txBody>
      </p:sp>
      <p:pic>
        <p:nvPicPr>
          <p:cNvPr id="4" name="Picture 3">
            <a:extLst>
              <a:ext uri="{FF2B5EF4-FFF2-40B4-BE49-F238E27FC236}">
                <a16:creationId xmlns:a16="http://schemas.microsoft.com/office/drawing/2014/main" id="{35CE28B4-2A07-B44B-9A2B-C13ECE386F1E}"/>
              </a:ext>
            </a:extLst>
          </p:cNvPr>
          <p:cNvPicPr>
            <a:picLocks noChangeAspect="1"/>
          </p:cNvPicPr>
          <p:nvPr/>
        </p:nvPicPr>
        <p:blipFill>
          <a:blip r:embed="rId8"/>
          <a:stretch>
            <a:fillRect/>
          </a:stretch>
        </p:blipFill>
        <p:spPr>
          <a:xfrm>
            <a:off x="550517" y="1212575"/>
            <a:ext cx="6780684" cy="4976147"/>
          </a:xfrm>
          <a:prstGeom prst="rect">
            <a:avLst/>
          </a:prstGeom>
        </p:spPr>
      </p:pic>
    </p:spTree>
    <p:extLst>
      <p:ext uri="{BB962C8B-B14F-4D97-AF65-F5344CB8AC3E}">
        <p14:creationId xmlns:p14="http://schemas.microsoft.com/office/powerpoint/2010/main" val="13817059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7393</TotalTime>
  <Words>341</Words>
  <Application>Microsoft Macintosh PowerPoint</Application>
  <PresentationFormat>Widescreen</PresentationFormat>
  <Paragraphs>15</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Century Gothic</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Proudfit, Leslie W. (ARC-PX)[Universities Space Research Association (USRA)]</cp:lastModifiedBy>
  <cp:revision>108</cp:revision>
  <dcterms:created xsi:type="dcterms:W3CDTF">2018-05-07T19:18:22Z</dcterms:created>
  <dcterms:modified xsi:type="dcterms:W3CDTF">2021-09-03T19:32:19Z</dcterms:modified>
</cp:coreProperties>
</file>