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255C8"/>
    <a:srgbClr val="035AD4"/>
    <a:srgbClr val="0523C2"/>
    <a:srgbClr val="032ADD"/>
    <a:srgbClr val="051997"/>
    <a:srgbClr val="041BA1"/>
    <a:srgbClr val="0532FF"/>
    <a:srgbClr val="0425C7"/>
    <a:srgbClr val="0329D9"/>
    <a:srgbClr val="032A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0"/>
    <p:restoredTop sz="95113"/>
  </p:normalViewPr>
  <p:slideViewPr>
    <p:cSldViewPr snapToGrid="0" snapToObjects="1">
      <p:cViewPr varScale="1">
        <p:scale>
          <a:sx n="133" d="100"/>
          <a:sy n="133" d="100"/>
        </p:scale>
        <p:origin x="70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F1012-22A8-7443-AE64-55DD027AD68E}" type="datetimeFigureOut">
              <a:rPr lang="en-US" smtClean="0"/>
              <a:t>3/27/18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08958-B94F-CF40-B88B-31F64106C011}" type="slidenum">
              <a:rPr lang="en-US" smtClean="0"/>
              <a:t>‹#›</a:t>
            </a:fld>
            <a:endParaRPr lang="en-US"/>
          </a:p>
        </p:txBody>
      </p:sp>
    </p:spTree>
    <p:extLst>
      <p:ext uri="{BB962C8B-B14F-4D97-AF65-F5344CB8AC3E}">
        <p14:creationId xmlns:p14="http://schemas.microsoft.com/office/powerpoint/2010/main" val="1149741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08958-B94F-CF40-B88B-31F64106C011}" type="slidenum">
              <a:rPr lang="en-US" smtClean="0"/>
              <a:t>1</a:t>
            </a:fld>
            <a:endParaRPr lang="en-US"/>
          </a:p>
        </p:txBody>
      </p:sp>
    </p:spTree>
    <p:extLst>
      <p:ext uri="{BB962C8B-B14F-4D97-AF65-F5344CB8AC3E}">
        <p14:creationId xmlns:p14="http://schemas.microsoft.com/office/powerpoint/2010/main" val="1945630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806530"/>
      </p:ext>
    </p:extLst>
  </p:cSld>
  <p:clrMapOvr>
    <a:masterClrMapping/>
  </p:clrMapOvr>
  <mc:AlternateContent xmlns:mc="http://schemas.openxmlformats.org/markup-compatibility/2006" xmlns:p14="http://schemas.microsoft.com/office/powerpoint/2010/main">
    <mc:Choice Requires="p14">
      <p:transition spd="slow" p14:dur="1500" advTm="20000">
        <p:random/>
      </p:transition>
    </mc:Choice>
    <mc:Fallback xmlns="">
      <p:transition spd="slow" advTm="20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63253"/>
      </p:ext>
    </p:extLst>
  </p:cSld>
  <p:clrMapOvr>
    <a:masterClrMapping/>
  </p:clrMapOvr>
  <mc:AlternateContent xmlns:mc="http://schemas.openxmlformats.org/markup-compatibility/2006" xmlns:p14="http://schemas.microsoft.com/office/powerpoint/2010/main">
    <mc:Choice Requires="p14">
      <p:transition spd="slow" p14:dur="1500" advTm="20000">
        <p:random/>
      </p:transition>
    </mc:Choice>
    <mc:Fallback xmlns="">
      <p:transition spd="slow" advTm="20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818397"/>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advTm="20000">
        <p:random/>
      </p:transition>
    </mc:Choice>
    <mc:Fallback xmlns="">
      <p:transition spd="slow" advTm="20000">
        <p:random/>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6" name="Footer Placeholder 4"/>
          <p:cNvSpPr txBox="1">
            <a:spLocks/>
          </p:cNvSpPr>
          <p:nvPr/>
        </p:nvSpPr>
        <p:spPr>
          <a:xfrm>
            <a:off x="0" y="6455230"/>
            <a:ext cx="12192000" cy="393246"/>
          </a:xfrm>
          <a:prstGeom prst="rect">
            <a:avLst/>
          </a:prstGeom>
          <a:solidFill>
            <a:schemeClr val="tx1"/>
          </a:solidFill>
        </p:spPr>
        <p:txBody>
          <a:bodyPr vert="horz" lIns="91440" tIns="45720" rIns="91440" bIns="45720" rtlCol="0" anchor="ctr"/>
          <a:lstStyle>
            <a:defPPr>
              <a:defRPr lang="en-US"/>
            </a:defPPr>
            <a:lvl1pPr marL="0" algn="ct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7" name="Picture 16" descr="sofialogoprint.jpg"/>
          <p:cNvPicPr>
            <a:picLocks noChangeAspect="1"/>
          </p:cNvPicPr>
          <p:nvPr/>
        </p:nvPicPr>
        <p:blipFill rotWithShape="1">
          <a:blip r:embed="rId4">
            <a:extLst>
              <a:ext uri="{28A0092B-C50C-407E-A947-70E740481C1C}">
                <a14:useLocalDpi xmlns:a14="http://schemas.microsoft.com/office/drawing/2010/main" val="0"/>
              </a:ext>
            </a:extLst>
          </a:blip>
          <a:srcRect t="-1" b="27984"/>
          <a:stretch/>
        </p:blipFill>
        <p:spPr>
          <a:xfrm>
            <a:off x="1050946" y="6483350"/>
            <a:ext cx="1384418" cy="355600"/>
          </a:xfrm>
          <a:prstGeom prst="rect">
            <a:avLst/>
          </a:prstGeom>
        </p:spPr>
      </p:pic>
      <p:sp>
        <p:nvSpPr>
          <p:cNvPr id="2" name="Title 1"/>
          <p:cNvSpPr>
            <a:spLocks noGrp="1"/>
          </p:cNvSpPr>
          <p:nvPr>
            <p:ph type="title" idx="4294967295"/>
          </p:nvPr>
        </p:nvSpPr>
        <p:spPr>
          <a:xfrm>
            <a:off x="0" y="622676"/>
            <a:ext cx="12192000" cy="494317"/>
          </a:xfrm>
          <a:prstGeom prst="rect">
            <a:avLst/>
          </a:prstGeom>
          <a:solidFill>
            <a:schemeClr val="tx1">
              <a:alpha val="25000"/>
            </a:schemeClr>
          </a:solidFill>
        </p:spPr>
        <p:txBody>
          <a:bodyPr>
            <a:normAutofit fontScale="90000"/>
          </a:bodyPr>
          <a:lstStyle/>
          <a:p>
            <a:pPr algn="ctr"/>
            <a:r>
              <a:rPr lang="en-US" sz="3300" b="1" dirty="0">
                <a:solidFill>
                  <a:schemeClr val="bg2"/>
                </a:solidFill>
              </a:rPr>
              <a:t>Orion Nebula</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3477" t="10063" r="30507" b="19388"/>
          <a:stretch/>
        </p:blipFill>
        <p:spPr>
          <a:xfrm>
            <a:off x="3293506" y="1472541"/>
            <a:ext cx="3877671" cy="4883623"/>
          </a:xfrm>
          <a:prstGeom prst="rect">
            <a:avLst/>
          </a:prstGeom>
        </p:spPr>
      </p:pic>
      <p:sp>
        <p:nvSpPr>
          <p:cNvPr id="11" name="Rectangle 10"/>
          <p:cNvSpPr/>
          <p:nvPr/>
        </p:nvSpPr>
        <p:spPr>
          <a:xfrm>
            <a:off x="8350506" y="6527412"/>
            <a:ext cx="3325654" cy="276999"/>
          </a:xfrm>
          <a:prstGeom prst="rect">
            <a:avLst/>
          </a:prstGeom>
        </p:spPr>
        <p:txBody>
          <a:bodyPr wrap="none">
            <a:spAutoFit/>
          </a:bodyPr>
          <a:lstStyle/>
          <a:p>
            <a:r>
              <a:rPr lang="en-US" sz="1200" i="1" dirty="0">
                <a:solidFill>
                  <a:schemeClr val="bg2"/>
                </a:solidFill>
              </a:rPr>
              <a:t>Background Image Credit: NASA, ESA, Hubble</a:t>
            </a:r>
            <a:r>
              <a:rPr lang="en-US" sz="1200" i="1">
                <a:solidFill>
                  <a:schemeClr val="bg2"/>
                </a:solidFill>
              </a:rPr>
              <a:t>, HLA</a:t>
            </a:r>
            <a:endParaRPr lang="en-US" sz="1200" dirty="0"/>
          </a:p>
        </p:txBody>
      </p:sp>
      <p:sp>
        <p:nvSpPr>
          <p:cNvPr id="12" name="Rectangle 11"/>
          <p:cNvSpPr/>
          <p:nvPr/>
        </p:nvSpPr>
        <p:spPr>
          <a:xfrm>
            <a:off x="7211303" y="4479015"/>
            <a:ext cx="4912896" cy="1815882"/>
          </a:xfrm>
          <a:prstGeom prst="rect">
            <a:avLst/>
          </a:prstGeom>
          <a:solidFill>
            <a:schemeClr val="tx1">
              <a:alpha val="17000"/>
            </a:schemeClr>
          </a:solidFill>
        </p:spPr>
        <p:txBody>
          <a:bodyPr wrap="square">
            <a:spAutoFit/>
          </a:bodyPr>
          <a:lstStyle/>
          <a:p>
            <a:pPr algn="just"/>
            <a:r>
              <a:rPr lang="en-US" sz="1400" dirty="0">
                <a:solidFill>
                  <a:schemeClr val="bg2"/>
                </a:solidFill>
              </a:rPr>
              <a:t>The Orion Nebula was mapped by FIFI-LS at 146 µm to study the physical conditions of its atomic and molecular gas. </a:t>
            </a:r>
            <a:r>
              <a:rPr lang="en-US" sz="1400" i="1" dirty="0">
                <a:solidFill>
                  <a:schemeClr val="bg2"/>
                </a:solidFill>
              </a:rPr>
              <a:t>Left</a:t>
            </a:r>
            <a:r>
              <a:rPr lang="en-US" sz="1400" dirty="0">
                <a:solidFill>
                  <a:schemeClr val="bg2"/>
                </a:solidFill>
              </a:rPr>
              <a:t>: The far infrared continuum is shown. The emission peaks at the </a:t>
            </a:r>
            <a:r>
              <a:rPr lang="en-US" sz="1400" dirty="0" err="1">
                <a:solidFill>
                  <a:schemeClr val="bg2"/>
                </a:solidFill>
              </a:rPr>
              <a:t>Becklin-Neugebauer</a:t>
            </a:r>
            <a:r>
              <a:rPr lang="en-US" sz="1400" dirty="0">
                <a:solidFill>
                  <a:schemeClr val="bg2"/>
                </a:solidFill>
              </a:rPr>
              <a:t> object but also clearly shows the Orion Bar and a similar structure to the north-east. </a:t>
            </a:r>
            <a:r>
              <a:rPr lang="en-US" sz="1400" i="1" dirty="0">
                <a:solidFill>
                  <a:schemeClr val="bg2"/>
                </a:solidFill>
              </a:rPr>
              <a:t>Right</a:t>
            </a:r>
            <a:r>
              <a:rPr lang="en-US" sz="1400" dirty="0">
                <a:solidFill>
                  <a:schemeClr val="bg2"/>
                </a:solidFill>
              </a:rPr>
              <a:t>: Additionally, the [OI] line emission traces the photon-dominated regions around the Trapezium stars where the star’s UV radiation irradiates the surrounding molecular cloud.</a:t>
            </a:r>
          </a:p>
        </p:txBody>
      </p:sp>
      <p:grpSp>
        <p:nvGrpSpPr>
          <p:cNvPr id="3" name="Group 2"/>
          <p:cNvGrpSpPr>
            <a:grpSpLocks noChangeAspect="1"/>
          </p:cNvGrpSpPr>
          <p:nvPr/>
        </p:nvGrpSpPr>
        <p:grpSpPr>
          <a:xfrm>
            <a:off x="7211303" y="1587062"/>
            <a:ext cx="4912896" cy="2808638"/>
            <a:chOff x="6657527" y="1639169"/>
            <a:chExt cx="4728134" cy="2703012"/>
          </a:xfrm>
        </p:grpSpPr>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1594" y="1639169"/>
              <a:ext cx="2364067" cy="2703012"/>
            </a:xfrm>
            <a:prstGeom prst="rect">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558" r="1"/>
            <a:stretch/>
          </p:blipFill>
          <p:spPr>
            <a:xfrm>
              <a:off x="6657527" y="1639169"/>
              <a:ext cx="2364067" cy="2703012"/>
            </a:xfrm>
            <a:prstGeom prst="rect">
              <a:avLst/>
            </a:prstGeom>
          </p:spPr>
        </p:pic>
      </p:grpSp>
      <p:sp>
        <p:nvSpPr>
          <p:cNvPr id="15" name="Rectangle 14"/>
          <p:cNvSpPr/>
          <p:nvPr/>
        </p:nvSpPr>
        <p:spPr>
          <a:xfrm>
            <a:off x="94592" y="1097063"/>
            <a:ext cx="3689498" cy="307777"/>
          </a:xfrm>
          <a:prstGeom prst="rect">
            <a:avLst/>
          </a:prstGeom>
          <a:solidFill>
            <a:schemeClr val="tx1">
              <a:alpha val="25000"/>
            </a:schemeClr>
          </a:solidFill>
        </p:spPr>
        <p:txBody>
          <a:bodyPr wrap="square">
            <a:spAutoFit/>
          </a:bodyPr>
          <a:lstStyle/>
          <a:p>
            <a:pPr algn="just"/>
            <a:r>
              <a:rPr lang="en-US" sz="1400" b="1" dirty="0">
                <a:solidFill>
                  <a:schemeClr val="bg2"/>
                </a:solidFill>
              </a:rPr>
              <a:t>Instruments: </a:t>
            </a:r>
            <a:r>
              <a:rPr lang="en-US" sz="1400" dirty="0">
                <a:solidFill>
                  <a:schemeClr val="bg2"/>
                </a:solidFill>
              </a:rPr>
              <a:t>89 μm HAWC+ and 146 µm FIFI-LS </a:t>
            </a:r>
          </a:p>
        </p:txBody>
      </p:sp>
      <p:sp>
        <p:nvSpPr>
          <p:cNvPr id="7" name="Rectangle 6"/>
          <p:cNvSpPr/>
          <p:nvPr/>
        </p:nvSpPr>
        <p:spPr>
          <a:xfrm>
            <a:off x="94592" y="2039007"/>
            <a:ext cx="3158787" cy="3539430"/>
          </a:xfrm>
          <a:prstGeom prst="rect">
            <a:avLst/>
          </a:prstGeom>
          <a:solidFill>
            <a:schemeClr val="tx1">
              <a:alpha val="25000"/>
            </a:schemeClr>
          </a:solidFill>
        </p:spPr>
        <p:txBody>
          <a:bodyPr wrap="square">
            <a:spAutoFit/>
          </a:bodyPr>
          <a:lstStyle/>
          <a:p>
            <a:pPr algn="just"/>
            <a:r>
              <a:rPr lang="en-US" sz="1400" b="1" dirty="0">
                <a:solidFill>
                  <a:schemeClr val="bg2"/>
                </a:solidFill>
              </a:rPr>
              <a:t>Background</a:t>
            </a:r>
          </a:p>
          <a:p>
            <a:pPr algn="just"/>
            <a:endParaRPr lang="en-US" sz="1400" dirty="0">
              <a:solidFill>
                <a:schemeClr val="bg2"/>
              </a:solidFill>
            </a:endParaRPr>
          </a:p>
          <a:p>
            <a:pPr algn="just"/>
            <a:r>
              <a:rPr lang="en-US" sz="1400" dirty="0">
                <a:solidFill>
                  <a:schemeClr val="bg2"/>
                </a:solidFill>
              </a:rPr>
              <a:t>HAWC+ polarization measurements at 89 μm capture the structure of the magnetic field in the Orion star forming region. Each line segment represents the orientation of the magnetic field at that location, overlaid on an image of the total intensity at the same wavelength. The total intensity image has a pixel scale of 1.5 arcsec per pixel and the polarization results were smoothed to a scale of 8 arcsec per pixel to produce statistically independent vectors in this HAWC+ observing band. For clarity, the line segments are set to a fixed length.</a:t>
            </a:r>
          </a:p>
        </p:txBody>
      </p:sp>
    </p:spTree>
    <p:extLst>
      <p:ext uri="{BB962C8B-B14F-4D97-AF65-F5344CB8AC3E}">
        <p14:creationId xmlns:p14="http://schemas.microsoft.com/office/powerpoint/2010/main" val="265277741"/>
      </p:ext>
    </p:extLst>
  </p:cSld>
  <p:clrMapOvr>
    <a:masterClrMapping/>
  </p:clrMapOvr>
  <mc:AlternateContent xmlns:mc="http://schemas.openxmlformats.org/markup-compatibility/2006" xmlns:p14="http://schemas.microsoft.com/office/powerpoint/2010/main">
    <mc:Choice Requires="p14">
      <p:transition spd="slow" p14:dur="3900" advTm="40000">
        <p14:glitter pattern="hexagon"/>
      </p:transition>
    </mc:Choice>
    <mc:Fallback xmlns="">
      <p:transition spd="slow" advTm="40000">
        <p:fade/>
      </p:transition>
    </mc:Fallback>
  </mc:AlternateContent>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9FEFA"/>
      </a:hlink>
      <a:folHlink>
        <a:srgbClr val="FFF9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23742</TotalTime>
  <Words>207</Words>
  <Application>Microsoft Macintosh PowerPoint</Application>
  <PresentationFormat>Widescreen</PresentationFormat>
  <Paragraphs>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Orion Nebula</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272</cp:revision>
  <cp:lastPrinted>2017-12-29T20:17:50Z</cp:lastPrinted>
  <dcterms:created xsi:type="dcterms:W3CDTF">2017-12-20T23:56:12Z</dcterms:created>
  <dcterms:modified xsi:type="dcterms:W3CDTF">2018-03-27T23:46:37Z</dcterms:modified>
</cp:coreProperties>
</file>