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37" r:id="rId3"/>
    <p:sldId id="338" r:id="rId4"/>
    <p:sldId id="339" r:id="rId5"/>
    <p:sldId id="351" r:id="rId6"/>
    <p:sldId id="350" r:id="rId7"/>
    <p:sldId id="349" r:id="rId8"/>
    <p:sldId id="340" r:id="rId9"/>
    <p:sldId id="341" r:id="rId10"/>
    <p:sldId id="342" r:id="rId11"/>
    <p:sldId id="343" r:id="rId12"/>
    <p:sldId id="345" r:id="rId13"/>
    <p:sldId id="346" r:id="rId14"/>
    <p:sldId id="347" r:id="rId15"/>
    <p:sldId id="348" r:id="rId16"/>
    <p:sldId id="352" r:id="rId17"/>
    <p:sldId id="353" r:id="rId18"/>
    <p:sldId id="354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55" r:id="rId30"/>
    <p:sldId id="368" r:id="rId31"/>
    <p:sldId id="367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FFCC99"/>
    <a:srgbClr val="CCECFF"/>
    <a:srgbClr val="FF0000"/>
    <a:srgbClr val="CC0000"/>
    <a:srgbClr val="99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88567" autoAdjust="0"/>
  </p:normalViewPr>
  <p:slideViewPr>
    <p:cSldViewPr snapToGrid="0">
      <p:cViewPr varScale="1">
        <p:scale>
          <a:sx n="83" d="100"/>
          <a:sy n="83" d="100"/>
        </p:scale>
        <p:origin x="-10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788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788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/>
            </a:lvl1pPr>
          </a:lstStyle>
          <a:p>
            <a:fld id="{D47BFC4B-57DB-0D4F-99D2-BFD8ED131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3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the why and the 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FC4B-57DB-0D4F-99D2-BFD8ED131A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5.jpeg"/><Relationship Id="rId9" Type="http://schemas.openxmlformats.org/officeDocument/2006/relationships/image" Target="../media/image10.png"/><Relationship Id="rId10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1525" y="1162050"/>
            <a:ext cx="7758113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1204" tIns="39889" rIns="81204" bIns="39889"/>
          <a:lstStyle/>
          <a:p>
            <a:pPr>
              <a:defRPr/>
            </a:pPr>
            <a:endParaRPr>
              <a:ea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43788" y="5637213"/>
            <a:ext cx="642937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/>
        </p:nvSpPr>
        <p:spPr bwMode="auto">
          <a:xfrm>
            <a:off x="77788" y="152400"/>
            <a:ext cx="254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chemeClr val="accent2"/>
                </a:solidFill>
                <a:ea typeface="ＭＳ Ｐゴシック" charset="-128"/>
                <a:cs typeface="+mn-cs"/>
              </a:rPr>
              <a:t>NHSC HIFI DP workshop </a:t>
            </a:r>
          </a:p>
          <a:p>
            <a:pPr algn="ctr" eaLnBrk="0" hangingPunct="0">
              <a:defRPr/>
            </a:pPr>
            <a:r>
              <a:rPr lang="en-US" sz="1100" b="1" dirty="0">
                <a:solidFill>
                  <a:schemeClr val="accent2"/>
                </a:solidFill>
                <a:ea typeface="ＭＳ Ｐゴシック" charset="-128"/>
                <a:cs typeface="+mn-cs"/>
              </a:rPr>
              <a:t>Caltech, </a:t>
            </a:r>
            <a:r>
              <a:rPr lang="en-US" sz="1100" b="1" dirty="0" smtClean="0">
                <a:solidFill>
                  <a:schemeClr val="accent2"/>
                </a:solidFill>
                <a:ea typeface="ＭＳ Ｐゴシック" charset="-128"/>
                <a:cs typeface="+mn-cs"/>
              </a:rPr>
              <a:t>29</a:t>
            </a:r>
            <a:r>
              <a:rPr lang="en-US" sz="1100" b="1" baseline="0" dirty="0" smtClean="0">
                <a:solidFill>
                  <a:schemeClr val="accent2"/>
                </a:solidFill>
                <a:ea typeface="ＭＳ Ｐゴシック" charset="-128"/>
                <a:cs typeface="+mn-cs"/>
              </a:rPr>
              <a:t> August </a:t>
            </a:r>
            <a:r>
              <a:rPr lang="en-US" sz="1100" b="1" dirty="0" smtClean="0">
                <a:solidFill>
                  <a:schemeClr val="accent2"/>
                </a:solidFill>
                <a:ea typeface="ＭＳ Ｐゴシック" charset="-128"/>
                <a:cs typeface="+mn-cs"/>
              </a:rPr>
              <a:t>2013</a:t>
            </a:r>
            <a:endParaRPr lang="en-US" sz="1100" b="1" dirty="0">
              <a:solidFill>
                <a:schemeClr val="accent2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8" name="Picture 41" descr="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0"/>
            <a:ext cx="6858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Grp="1" noChangeArrowheads="1"/>
          </p:cNvSpPr>
          <p:nvPr/>
        </p:nvSpPr>
        <p:spPr bwMode="auto">
          <a:xfrm>
            <a:off x="3048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>
                <a:cs typeface="ＭＳ Ｐゴシック" charset="0"/>
              </a:rPr>
              <a:t> - page </a:t>
            </a:r>
            <a:fld id="{282D3C5A-3F0C-C444-AB01-E0F828DBDF6C}" type="slidenum">
              <a:rPr lang="en-US">
                <a:cs typeface="ＭＳ Ｐゴシック" charset="0"/>
              </a:rPr>
              <a:pPr eaLnBrk="0" hangingPunct="0"/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1" name="Picture 32" descr="ICC-logo-notranspa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72213"/>
            <a:ext cx="990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263px-JPL_logo.sv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25413"/>
            <a:ext cx="1050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 descr="IPAC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2550"/>
            <a:ext cx="828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450"/>
            <a:ext cx="1666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070"/>
          <a:stretch>
            <a:fillRect/>
          </a:stretch>
        </p:blipFill>
        <p:spPr bwMode="auto">
          <a:xfrm>
            <a:off x="7204075" y="6167438"/>
            <a:ext cx="771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 descr="NHSCLogo2d_long_20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224588"/>
            <a:ext cx="914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3338"/>
            <a:ext cx="11112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 descr="sm-HerschelFinal-Log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486"/>
          <a:stretch>
            <a:fillRect/>
          </a:stretch>
        </p:blipFill>
        <p:spPr bwMode="auto">
          <a:xfrm>
            <a:off x="8251825" y="52388"/>
            <a:ext cx="7318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49325"/>
            <a:ext cx="82296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443788" y="5637213"/>
            <a:ext cx="642937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/>
        </p:nvSpPr>
        <p:spPr bwMode="auto">
          <a:xfrm>
            <a:off x="3048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>
                <a:cs typeface="ＭＳ Ｐゴシック" charset="0"/>
              </a:rPr>
              <a:t> - page </a:t>
            </a:r>
            <a:fld id="{BC3C1A0A-750A-D74F-9330-5876D0C28903}" type="slidenum">
              <a:rPr lang="en-US">
                <a:cs typeface="ＭＳ Ｐゴシック" charset="0"/>
              </a:rPr>
              <a:pPr eaLnBrk="0" hangingPunct="0"/>
              <a:t>‹#›</a:t>
            </a:fld>
            <a:endParaRPr lang="en-US">
              <a:cs typeface="ＭＳ Ｐゴシック" charset="0"/>
            </a:endParaRPr>
          </a:p>
        </p:txBody>
      </p:sp>
      <p:pic>
        <p:nvPicPr>
          <p:cNvPr id="1030" name="Picture 32" descr="ICC-logo-notranspa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6305550"/>
            <a:ext cx="990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0"/>
            <a:ext cx="4953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87313"/>
            <a:ext cx="1666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6" descr="sm-HerschelFinal-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486"/>
          <a:stretch>
            <a:fillRect/>
          </a:stretch>
        </p:blipFill>
        <p:spPr bwMode="auto">
          <a:xfrm>
            <a:off x="8218488" y="96838"/>
            <a:ext cx="7318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070"/>
          <a:stretch>
            <a:fillRect/>
          </a:stretch>
        </p:blipFill>
        <p:spPr bwMode="auto">
          <a:xfrm>
            <a:off x="7964488" y="6191250"/>
            <a:ext cx="7429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0" descr="NHSCLogo2d_long_20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246813"/>
            <a:ext cx="914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800000"/>
          </a:solidFill>
          <a:latin typeface="Times New Roman" pitchFamily="18" charset="0"/>
        </a:defRPr>
      </a:lvl9pPr>
    </p:titleStyle>
    <p:bodyStyle>
      <a:lvl1pPr marL="307975" indent="-307975" algn="l" defTabSz="8207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6750" indent="-2571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ＭＳ Ｐゴシック" charset="-128"/>
          <a:cs typeface="ＭＳ Ｐゴシック" charset="0"/>
        </a:defRPr>
      </a:lvl2pPr>
      <a:lvl3pPr marL="1025525" indent="-204788" algn="l" defTabSz="8207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ea typeface="ＭＳ Ｐゴシック" charset="-128"/>
        </a:defRPr>
      </a:lvl3pPr>
      <a:lvl4pPr marL="1436688" indent="-2063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8462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3034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606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178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75063" indent="-204788" algn="l" defTabSz="8207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PE_dec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8524"/>
          <a:stretch/>
        </p:blipFill>
        <p:spPr>
          <a:xfrm>
            <a:off x="151095" y="817558"/>
            <a:ext cx="3505200" cy="5135287"/>
          </a:xfrm>
          <a:prstGeom prst="rect">
            <a:avLst/>
          </a:prstGeom>
        </p:spPr>
      </p:pic>
      <p:sp>
        <p:nvSpPr>
          <p:cNvPr id="4099" name="Subtitle 1"/>
          <p:cNvSpPr>
            <a:spLocks noGrp="1"/>
          </p:cNvSpPr>
          <p:nvPr>
            <p:ph type="subTitle" idx="1"/>
          </p:nvPr>
        </p:nvSpPr>
        <p:spPr>
          <a:xfrm>
            <a:off x="3807854" y="2387089"/>
            <a:ext cx="2463815" cy="807855"/>
          </a:xfrm>
        </p:spPr>
        <p:txBody>
          <a:bodyPr/>
          <a:lstStyle/>
          <a:p>
            <a:pPr algn="l" eaLnBrk="1" hangingPunct="1"/>
            <a:endParaRPr lang="en-US" sz="2000" dirty="0">
              <a:latin typeface="Franklin Gothic Book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0842" y="1330580"/>
            <a:ext cx="4923001" cy="79057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cs typeface="Arial Unicode MS" charset="0"/>
              </a:rPr>
              <a:t>Sideband Deconvolution</a:t>
            </a: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cs typeface="Arial Unicode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0224" y="744006"/>
            <a:ext cx="1834068" cy="524652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63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51759" y="1445327"/>
            <a:ext cx="4204305" cy="4602910"/>
            <a:chOff x="3751759" y="1445327"/>
            <a:chExt cx="4204305" cy="4602910"/>
          </a:xfrm>
        </p:grpSpPr>
        <p:grpSp>
          <p:nvGrpSpPr>
            <p:cNvPr id="43" name="Group 42"/>
            <p:cNvGrpSpPr/>
            <p:nvPr/>
          </p:nvGrpSpPr>
          <p:grpSpPr>
            <a:xfrm>
              <a:off x="4131316" y="1445327"/>
              <a:ext cx="3364022" cy="1802112"/>
              <a:chOff x="5269984" y="1021950"/>
              <a:chExt cx="3364022" cy="180211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269984" y="1386928"/>
                <a:ext cx="3364022" cy="1437134"/>
                <a:chOff x="2671486" y="3255633"/>
                <a:chExt cx="3364022" cy="143713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671486" y="3255633"/>
                  <a:ext cx="744513" cy="1430727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46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290995" y="3262040"/>
                  <a:ext cx="744513" cy="1430727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46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335690" y="3255634"/>
                  <a:ext cx="1" cy="14307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5328374" y="106574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LSB</a:t>
                </a:r>
                <a:endParaRPr lang="en-US" sz="18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33285" y="1057554"/>
                <a:ext cx="672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/>
                  <a:t>U</a:t>
                </a:r>
                <a:r>
                  <a:rPr lang="en-US" sz="1800" b="1" dirty="0" smtClean="0"/>
                  <a:t>SB</a:t>
                </a:r>
                <a:endParaRPr lang="en-US" sz="18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815" y="1021950"/>
                <a:ext cx="744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8000"/>
                    </a:solidFill>
                  </a:rPr>
                  <a:t>ν</a:t>
                </a:r>
                <a:r>
                  <a:rPr lang="en-US" sz="2000" b="1" baseline="-25000" dirty="0" err="1" smtClean="0">
                    <a:solidFill>
                      <a:srgbClr val="008000"/>
                    </a:solidFill>
                  </a:rPr>
                  <a:t>LO</a:t>
                </a:r>
                <a:endParaRPr lang="en-US" sz="2000" b="1" baseline="-25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751759" y="2408876"/>
              <a:ext cx="4204305" cy="867765"/>
              <a:chOff x="1926974" y="2715461"/>
              <a:chExt cx="4204305" cy="86776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926974" y="3562219"/>
                <a:ext cx="4204305" cy="13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788272" y="3182637"/>
                <a:ext cx="0" cy="379581"/>
              </a:xfrm>
              <a:prstGeom prst="line">
                <a:avLst/>
              </a:prstGeom>
              <a:ln w="1143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042824" y="2715461"/>
                <a:ext cx="0" cy="8677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5276401" y="4064998"/>
              <a:ext cx="744513" cy="1430727"/>
            </a:xfrm>
            <a:prstGeom prst="rect">
              <a:avLst/>
            </a:prstGeom>
            <a:solidFill>
              <a:schemeClr val="bg1">
                <a:lumMod val="65000"/>
                <a:alpha val="4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509966" y="5116145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385005" y="4648968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00650" y="5503918"/>
              <a:ext cx="1912375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253618" y="5648127"/>
              <a:ext cx="775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IF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68545" y="3391650"/>
              <a:ext cx="3620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Sky frequency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8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189708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751759" y="2408876"/>
            <a:ext cx="4204305" cy="867765"/>
            <a:chOff x="1926974" y="2715461"/>
            <a:chExt cx="4204305" cy="8677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26974" y="3562219"/>
              <a:ext cx="4204305" cy="13433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8272" y="3182637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42824" y="2715461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568358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26613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204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248100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751759" y="2408876"/>
            <a:ext cx="4204305" cy="867765"/>
            <a:chOff x="1926974" y="2715461"/>
            <a:chExt cx="4204305" cy="8677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26974" y="3562219"/>
              <a:ext cx="4204305" cy="13433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8272" y="3182637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42824" y="2715461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626750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268221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4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306492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751759" y="2408876"/>
            <a:ext cx="4204305" cy="867765"/>
            <a:chOff x="1926974" y="2715461"/>
            <a:chExt cx="4204305" cy="8677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26974" y="3562219"/>
              <a:ext cx="4204305" cy="13433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8272" y="3182637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42824" y="2715461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685142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209829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83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364884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751759" y="2408876"/>
            <a:ext cx="4204305" cy="867765"/>
            <a:chOff x="1926974" y="2715461"/>
            <a:chExt cx="4204305" cy="8677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26974" y="3562219"/>
              <a:ext cx="4204305" cy="13433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8272" y="3182637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42824" y="2715461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43534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151437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00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23276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751759" y="2408876"/>
            <a:ext cx="4204305" cy="867765"/>
            <a:chOff x="1926974" y="2715461"/>
            <a:chExt cx="4204305" cy="8677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26974" y="3562219"/>
              <a:ext cx="4204305" cy="13433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8272" y="3182637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42824" y="2715461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801926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093045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  <p:sp>
        <p:nvSpPr>
          <p:cNvPr id="4" name="5-Point Star 3"/>
          <p:cNvSpPr/>
          <p:nvPr/>
        </p:nvSpPr>
        <p:spPr>
          <a:xfrm>
            <a:off x="528083" y="5784424"/>
            <a:ext cx="440069" cy="4401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s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64" y="917163"/>
            <a:ext cx="4123460" cy="31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pic>
        <p:nvPicPr>
          <p:cNvPr id="6" name="Picture 4" descr="lsb.jpg"/>
          <p:cNvPicPr>
            <a:picLocks noChangeAspect="1"/>
          </p:cNvPicPr>
          <p:nvPr/>
        </p:nvPicPr>
        <p:blipFill>
          <a:blip r:embed="rId3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48" y="927352"/>
            <a:ext cx="2719388" cy="1519237"/>
          </a:xfrm>
          <a:prstGeom prst="rect">
            <a:avLst/>
          </a:prstGeom>
          <a:solidFill>
            <a:schemeClr val="bg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d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8" y="933702"/>
            <a:ext cx="4362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54694" y="749947"/>
            <a:ext cx="7660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rgbClr val="800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000099"/>
                </a:solidFill>
                <a:latin typeface="Arial"/>
                <a:cs typeface="Arial"/>
              </a:rPr>
              <a:t> LSB     +    USB           =              DSB</a:t>
            </a:r>
            <a:endParaRPr lang="en-US" sz="2800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35448" y="4046789"/>
            <a:ext cx="82921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6750" indent="-2571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025525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99"/>
                </a:solidFill>
                <a:latin typeface="+mn-lt"/>
                <a:ea typeface="ＭＳ Ｐゴシック" charset="-128"/>
              </a:defRPr>
            </a:lvl3pPr>
            <a:lvl4pPr marL="1436688" indent="-2063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46263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34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606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178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750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charset="0"/>
              </a:rPr>
              <a:t> Lower sideband spectrum is reversed and added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charset="0"/>
              </a:rPr>
              <a:t> Two frequency scales result in the DSB result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charset="0"/>
              </a:rPr>
              <a:t> The lines may blend but they can be recovered   (</a:t>
            </a:r>
            <a:r>
              <a:rPr lang="en-US" sz="2000" dirty="0" err="1" smtClean="0">
                <a:cs typeface="ＭＳ Ｐゴシック" charset="0"/>
              </a:rPr>
              <a:t>deconvolved</a:t>
            </a:r>
            <a:r>
              <a:rPr lang="en-US" sz="2000" dirty="0" smtClean="0">
                <a:cs typeface="ＭＳ Ｐゴシック" charset="0"/>
              </a:rPr>
              <a:t>)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charset="0"/>
              </a:rPr>
              <a:t> The continuum levels add (double) in the DSB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charset="0"/>
              </a:rPr>
              <a:t> The continuum slope is flattened but may be recovered (</a:t>
            </a:r>
            <a:r>
              <a:rPr lang="en-US" sz="2000" dirty="0" err="1" smtClean="0">
                <a:cs typeface="ＭＳ Ｐゴシック" charset="0"/>
              </a:rPr>
              <a:t>deconvolved</a:t>
            </a:r>
            <a:r>
              <a:rPr lang="en-US" sz="2000" dirty="0" smtClean="0">
                <a:cs typeface="ＭＳ Ｐゴシック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charset="0"/>
              </a:rPr>
              <a:t>The noise adds in quadrature , increasing as </a:t>
            </a:r>
            <a:r>
              <a:rPr lang="en-US" sz="2000" dirty="0" err="1" smtClean="0">
                <a:cs typeface="ＭＳ Ｐゴシック" charset="0"/>
              </a:rPr>
              <a:t>sqrt</a:t>
            </a:r>
            <a:r>
              <a:rPr lang="en-US" sz="2000" dirty="0" smtClean="0">
                <a:cs typeface="ＭＳ Ｐゴシック" charset="0"/>
              </a:rPr>
              <a:t>(2)   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cs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40854" y="2759259"/>
            <a:ext cx="788325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31048" y="2751389"/>
            <a:ext cx="70485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60511" y="2175289"/>
            <a:ext cx="1459828" cy="0"/>
          </a:xfrm>
          <a:prstGeom prst="straightConnector1">
            <a:avLst/>
          </a:prstGeom>
          <a:ln w="1238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860242" y="1913983"/>
            <a:ext cx="1524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621448" y="1255964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290494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Sideband Deconvolution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52228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The problem is the following:  Given a collection of double sideband data taken over several LO tunings, how do we recover the original ‘sky’ spectrum?</a:t>
            </a: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000" dirty="0" err="1">
                <a:latin typeface="Franklin Gothic Book" charset="0"/>
              </a:rPr>
              <a:t>Comito</a:t>
            </a:r>
            <a:r>
              <a:rPr lang="en-GB" sz="2000" dirty="0">
                <a:latin typeface="Franklin Gothic Book" charset="0"/>
              </a:rPr>
              <a:t> &amp; </a:t>
            </a:r>
            <a:r>
              <a:rPr lang="en-GB" sz="2000" dirty="0" err="1">
                <a:latin typeface="Franklin Gothic Book" charset="0"/>
              </a:rPr>
              <a:t>Schilke</a:t>
            </a:r>
            <a:r>
              <a:rPr lang="en-GB" sz="2000" dirty="0">
                <a:latin typeface="Franklin Gothic Book" charset="0"/>
              </a:rPr>
              <a:t> </a:t>
            </a:r>
            <a:r>
              <a:rPr lang="en-GB" sz="2000" dirty="0" smtClean="0">
                <a:latin typeface="Franklin Gothic Book" charset="0"/>
              </a:rPr>
              <a:t>(2002) provide an algorithm which has been successfully employed with ground based heterodynes.</a:t>
            </a:r>
          </a:p>
          <a:p>
            <a:pPr eaLnBrk="1" hangingPunct="1"/>
            <a:endParaRPr lang="en-GB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000" dirty="0" smtClean="0">
                <a:latin typeface="Franklin Gothic Book" charset="0"/>
                <a:cs typeface="ＭＳ Ｐゴシック" charset="0"/>
              </a:rPr>
              <a:t>Has been implemented in CLASS + X-CLASS (Fortran based) but was converted to JAVA for use within HIPE.  Upgrades to the algorithm have been almost exclusively within HIPE.</a:t>
            </a: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1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Deconvolution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33573" y="962026"/>
            <a:ext cx="8627585" cy="4395902"/>
          </a:xfrm>
        </p:spPr>
        <p:txBody>
          <a:bodyPr/>
          <a:lstStyle/>
          <a:p>
            <a:r>
              <a:rPr lang="en-US" sz="2000" dirty="0">
                <a:latin typeface="Franklin Gothic Book" charset="0"/>
                <a:cs typeface="ＭＳ Ｐゴシック" charset="0"/>
              </a:rPr>
              <a:t>Start with a guess of the answer – a model with no assumptions for the SSB spectrum – flat</a:t>
            </a:r>
          </a:p>
          <a:p>
            <a:r>
              <a:rPr lang="en-US" sz="2000" dirty="0">
                <a:latin typeface="Franklin Gothic Book" charset="0"/>
                <a:cs typeface="ＭＳ Ｐゴシック" charset="0"/>
              </a:rPr>
              <a:t>"Observe it" – using knowledge of the instrument</a:t>
            </a:r>
          </a:p>
          <a:p>
            <a:r>
              <a:rPr lang="en-US" sz="2000" dirty="0">
                <a:latin typeface="Franklin Gothic Book" charset="0"/>
                <a:cs typeface="ＭＳ Ｐゴシック" charset="0"/>
              </a:rPr>
              <a:t>compare the observations of the model with the real observations </a:t>
            </a:r>
          </a:p>
          <a:p>
            <a:r>
              <a:rPr lang="en-US" sz="2000" dirty="0">
                <a:latin typeface="Franklin Gothic Book" charset="0"/>
                <a:cs typeface="ＭＳ Ｐゴシック" charset="0"/>
              </a:rPr>
              <a:t>compute a chi square and a delta (differential) chi-square </a:t>
            </a:r>
          </a:p>
          <a:p>
            <a:r>
              <a:rPr lang="en-US" sz="2000" dirty="0">
                <a:latin typeface="Franklin Gothic Book" charset="0"/>
                <a:cs typeface="ＭＳ Ｐゴシック" charset="0"/>
              </a:rPr>
              <a:t>each model "spectral channel" was in part responsible for some of the chi square change </a:t>
            </a:r>
          </a:p>
          <a:p>
            <a:r>
              <a:rPr lang="en-US" sz="2000" dirty="0">
                <a:latin typeface="Franklin Gothic Book" charset="0"/>
                <a:cs typeface="ＭＳ Ｐゴシック" charset="0"/>
              </a:rPr>
              <a:t>follow the slope of the chi square downward (it's partial </a:t>
            </a:r>
            <a:r>
              <a:rPr lang="en-US" sz="2000" dirty="0" err="1">
                <a:latin typeface="Franklin Gothic Book" charset="0"/>
                <a:cs typeface="ＭＳ Ｐゴシック" charset="0"/>
              </a:rPr>
              <a:t>derivitive</a:t>
            </a:r>
            <a:r>
              <a:rPr lang="en-US" sz="2000" dirty="0">
                <a:latin typeface="Franklin Gothic Book" charset="0"/>
                <a:cs typeface="ＭＳ Ｐゴシック" charset="0"/>
              </a:rPr>
              <a:t> </a:t>
            </a:r>
            <a:r>
              <a:rPr lang="en-US" sz="2000" dirty="0" err="1">
                <a:latin typeface="Franklin Gothic Book" charset="0"/>
                <a:cs typeface="ＭＳ Ｐゴシック" charset="0"/>
              </a:rPr>
              <a:t>w.r.t</a:t>
            </a:r>
            <a:r>
              <a:rPr lang="en-US" sz="2000" dirty="0">
                <a:latin typeface="Franklin Gothic Book" charset="0"/>
                <a:cs typeface="ＭＳ Ｐゴシック" charset="0"/>
              </a:rPr>
              <a:t>. the channel flux (and optionally the sideband gain) </a:t>
            </a:r>
          </a:p>
          <a:p>
            <a:r>
              <a:rPr lang="en-US" sz="2000" dirty="0">
                <a:latin typeface="Franklin Gothic Book" charset="0"/>
                <a:cs typeface="ＭＳ Ｐゴシック" charset="0"/>
              </a:rPr>
              <a:t>new downward steps always move at right angles to previous ones in the </a:t>
            </a:r>
            <a:r>
              <a:rPr lang="en-US" sz="2000" i="1" dirty="0">
                <a:latin typeface="Franklin Gothic Book" charset="0"/>
                <a:cs typeface="ＭＳ Ｐゴシック" charset="0"/>
              </a:rPr>
              <a:t>Conjugate Gradient Method</a:t>
            </a:r>
          </a:p>
          <a:p>
            <a:r>
              <a:rPr lang="en-US" sz="2000" dirty="0">
                <a:latin typeface="Franklin Gothic Book" charset="0"/>
                <a:cs typeface="ＭＳ Ｐゴシック" charset="0"/>
              </a:rPr>
              <a:t>Stop, when solution converges asymptotically, as defined by the "tolerance"</a:t>
            </a: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9992" y="5362808"/>
            <a:ext cx="8627585" cy="5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6750" indent="-2571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025525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99"/>
                </a:solidFill>
                <a:latin typeface="+mn-lt"/>
                <a:ea typeface="ＭＳ Ｐゴシック" charset="-128"/>
              </a:defRPr>
            </a:lvl3pPr>
            <a:lvl4pPr marL="1436688" indent="-206375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46263" indent="-204788" algn="l" defTabSz="8207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34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606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178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75063" indent="-204788" algn="l" defTabSz="8207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200" b="1" i="1" u="sng" dirty="0" smtClean="0">
                <a:solidFill>
                  <a:srgbClr val="008000"/>
                </a:solidFill>
                <a:latin typeface="Franklin Gothic Book" charset="0"/>
                <a:cs typeface="ＭＳ Ｐゴシック" charset="0"/>
              </a:rPr>
              <a:t>It’s iterative</a:t>
            </a:r>
          </a:p>
          <a:p>
            <a:pPr algn="ctr" eaLnBrk="1" hangingPunct="1"/>
            <a:endParaRPr lang="en-US" sz="3200" b="1" i="1" u="sng" dirty="0">
              <a:solidFill>
                <a:srgbClr val="008000"/>
              </a:solidFill>
              <a:latin typeface="Franklin Gothic Book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9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ssb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962025"/>
            <a:ext cx="8229600" cy="52228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What is sideband </a:t>
            </a:r>
            <a:r>
              <a:rPr lang="en-US" sz="2000" dirty="0" err="1" smtClean="0">
                <a:latin typeface="Franklin Gothic Book" charset="0"/>
                <a:cs typeface="ＭＳ Ｐゴシック" charset="0"/>
              </a:rPr>
              <a:t>deconvolution</a:t>
            </a:r>
            <a:r>
              <a:rPr lang="en-US" sz="2000" dirty="0" smtClean="0">
                <a:latin typeface="Franklin Gothic Book" charset="0"/>
                <a:cs typeface="ＭＳ Ｐゴシック" charset="0"/>
              </a:rPr>
              <a:t> and why it is necessary for HIFI data?</a:t>
            </a:r>
          </a:p>
          <a:p>
            <a:pPr eaLnBrk="1" hangingPunct="1"/>
            <a:r>
              <a:rPr lang="en-US" sz="20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General description of the algorithm</a:t>
            </a:r>
          </a:p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Implementation within HIPE</a:t>
            </a:r>
          </a:p>
          <a:p>
            <a:pPr eaLnBrk="1" hangingPunct="1"/>
            <a:r>
              <a:rPr lang="en-US" sz="2000" dirty="0" smtClean="0">
                <a:latin typeface="Franklin Gothic Book" charset="0"/>
                <a:cs typeface="ＭＳ Ｐゴシック" charset="0"/>
              </a:rPr>
              <a:t>Workflow for spectral scans</a:t>
            </a: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3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1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sb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s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3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sb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9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4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sb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3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5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sb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6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sb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7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sb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8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sb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ＭＳ Ｐゴシック" charset="0"/>
              </a:rPr>
              <a:t>Example: Iteration 9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sb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528083" y="5784424"/>
            <a:ext cx="440069" cy="4401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4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doDeconvolution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caveats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33573" y="962026"/>
            <a:ext cx="8627585" cy="4395902"/>
          </a:xfrm>
        </p:spPr>
        <p:txBody>
          <a:bodyPr/>
          <a:lstStyle/>
          <a:p>
            <a:r>
              <a:rPr lang="en-US" sz="2000" dirty="0" smtClean="0">
                <a:latin typeface="Franklin Gothic Book" charset="0"/>
                <a:cs typeface="ＭＳ Ｐゴシック" charset="0"/>
              </a:rPr>
              <a:t>Iteration requires that the data make sense.</a:t>
            </a:r>
          </a:p>
          <a:p>
            <a:pPr lvl="1"/>
            <a:r>
              <a:rPr lang="en-US" sz="1900" dirty="0" smtClean="0">
                <a:latin typeface="Franklin Gothic Book" charset="0"/>
              </a:rPr>
              <a:t>Sufficient redundancy (~100% of the time)</a:t>
            </a:r>
            <a:endParaRPr lang="en-US" sz="1900" dirty="0" smtClean="0">
              <a:latin typeface="Franklin Gothic Book" charset="0"/>
              <a:cs typeface="ＭＳ Ｐゴシック" charset="0"/>
            </a:endParaRPr>
          </a:p>
          <a:p>
            <a:pPr lvl="1"/>
            <a:r>
              <a:rPr lang="en-US" sz="1900" dirty="0" smtClean="0">
                <a:latin typeface="Franklin Gothic Book" charset="0"/>
              </a:rPr>
              <a:t>No spurs</a:t>
            </a:r>
            <a:endParaRPr lang="en-US" sz="1900" dirty="0" smtClean="0">
              <a:latin typeface="Franklin Gothic Book" charset="0"/>
              <a:cs typeface="ＭＳ Ｐゴシック" charset="0"/>
            </a:endParaRPr>
          </a:p>
          <a:p>
            <a:pPr lvl="1"/>
            <a:r>
              <a:rPr lang="en-US" sz="1900" dirty="0" smtClean="0">
                <a:latin typeface="Franklin Gothic Book" charset="0"/>
                <a:cs typeface="ＭＳ Ｐゴシック" charset="0"/>
              </a:rPr>
              <a:t>Compatible baselines</a:t>
            </a:r>
          </a:p>
          <a:p>
            <a:pPr lvl="1"/>
            <a:r>
              <a:rPr lang="en-US" sz="1900" dirty="0" smtClean="0">
                <a:latin typeface="Franklin Gothic Book" charset="0"/>
                <a:cs typeface="ＭＳ Ｐゴシック" charset="0"/>
              </a:rPr>
              <a:t>No (or well behaved) standing waves</a:t>
            </a:r>
          </a:p>
          <a:p>
            <a:pPr lvl="1"/>
            <a:endParaRPr lang="en-US" sz="1900" dirty="0">
              <a:latin typeface="Franklin Gothic Book" charset="0"/>
            </a:endParaRPr>
          </a:p>
          <a:p>
            <a:pPr marL="50800" indent="0" algn="ctr">
              <a:buNone/>
            </a:pPr>
            <a:r>
              <a:rPr lang="en-US" sz="2800" b="1" i="1" u="sng" dirty="0">
                <a:latin typeface="Franklin Gothic Book" charset="0"/>
              </a:rPr>
              <a:t>Most work is done before </a:t>
            </a:r>
            <a:r>
              <a:rPr lang="en-US" sz="2800" b="1" i="1" u="sng" dirty="0" err="1">
                <a:latin typeface="Franklin Gothic Book" charset="0"/>
              </a:rPr>
              <a:t>deconvolution</a:t>
            </a:r>
            <a:endParaRPr lang="en-US" sz="2800" b="1" i="1" u="sng" dirty="0">
              <a:latin typeface="Franklin Gothic Book" charset="0"/>
            </a:endParaRPr>
          </a:p>
          <a:p>
            <a:pPr lvl="1"/>
            <a:endParaRPr lang="en-US" sz="1900" dirty="0" smtClean="0">
              <a:latin typeface="Franklin Gothic Book" charset="0"/>
              <a:cs typeface="ＭＳ Ｐゴシック" charset="0"/>
            </a:endParaRPr>
          </a:p>
          <a:p>
            <a:pPr lvl="1"/>
            <a:endParaRPr lang="en-US" sz="1900" dirty="0" smtClean="0">
              <a:latin typeface="Franklin Gothic Book" charset="0"/>
              <a:cs typeface="ＭＳ Ｐゴシック" charset="0"/>
            </a:endParaRPr>
          </a:p>
          <a:p>
            <a:endParaRPr lang="en-US" sz="2000" dirty="0" smtClean="0">
              <a:latin typeface="Franklin Gothic Book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1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Detectors are not able to directly measure flux at the frequencies of interest.  But by mixing the signal from the sky with a local oscillator, we `</a:t>
            </a:r>
            <a:r>
              <a:rPr lang="en-US" sz="2000" dirty="0" err="1" smtClean="0"/>
              <a:t>downconvert</a:t>
            </a:r>
            <a:r>
              <a:rPr lang="en-US" sz="2000" dirty="0" smtClean="0"/>
              <a:t>’ the frequency.</a:t>
            </a:r>
          </a:p>
          <a:p>
            <a:endParaRPr lang="en-US" sz="2000" dirty="0"/>
          </a:p>
          <a:p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err="1" smtClean="0"/>
              <a:t>ω</a:t>
            </a:r>
            <a:r>
              <a:rPr lang="en-US" sz="2000" dirty="0" smtClean="0"/>
              <a:t>)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err="1" smtClean="0"/>
              <a:t>ν</a:t>
            </a:r>
            <a:r>
              <a:rPr lang="en-US" sz="2000" baseline="-25000" dirty="0" err="1" smtClean="0"/>
              <a:t>LO</a:t>
            </a:r>
            <a:r>
              <a:rPr lang="en-US" sz="2000" dirty="0" smtClean="0"/>
              <a:t>)=0.5[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err="1" smtClean="0"/>
              <a:t>ω-ν</a:t>
            </a:r>
            <a:r>
              <a:rPr lang="en-US" sz="2000" baseline="-25000" dirty="0" err="1" smtClean="0"/>
              <a:t>LO</a:t>
            </a:r>
            <a:r>
              <a:rPr lang="en-US" sz="2000" dirty="0" smtClean="0"/>
              <a:t>) +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err="1" smtClean="0"/>
              <a:t>ω+ν</a:t>
            </a:r>
            <a:r>
              <a:rPr lang="en-US" sz="2000" baseline="-25000" dirty="0" err="1" smtClean="0"/>
              <a:t>LO</a:t>
            </a:r>
            <a:r>
              <a:rPr lang="en-US" sz="2000" dirty="0"/>
              <a:t>) </a:t>
            </a:r>
            <a:r>
              <a:rPr lang="en-US" sz="2000" dirty="0" smtClean="0"/>
              <a:t>]</a:t>
            </a:r>
          </a:p>
          <a:p>
            <a:endParaRPr lang="en-US" sz="2000" dirty="0"/>
          </a:p>
          <a:p>
            <a:r>
              <a:rPr lang="en-US" sz="2000" dirty="0" smtClean="0"/>
              <a:t>When </a:t>
            </a:r>
            <a:r>
              <a:rPr lang="en-US" sz="2000" dirty="0" err="1" smtClean="0"/>
              <a:t>ω</a:t>
            </a:r>
            <a:r>
              <a:rPr lang="en-US" sz="2000" dirty="0" smtClean="0"/>
              <a:t> is the entire, unfiltered sky frequency, you end up being sensitive to TWO </a:t>
            </a:r>
            <a:r>
              <a:rPr lang="en-US" sz="2000" dirty="0" err="1" smtClean="0"/>
              <a:t>bandpasses</a:t>
            </a:r>
            <a:r>
              <a:rPr lang="en-US" sz="2000" dirty="0" smtClean="0"/>
              <a:t>.  (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err="1" smtClean="0"/>
              <a:t>ν</a:t>
            </a:r>
            <a:r>
              <a:rPr lang="en-US" sz="2000" dirty="0" smtClean="0"/>
              <a:t>) = </a:t>
            </a:r>
            <a:r>
              <a:rPr lang="en-US" sz="2000" dirty="0" err="1" smtClean="0"/>
              <a:t>cos</a:t>
            </a:r>
            <a:r>
              <a:rPr lang="en-US" sz="2000" dirty="0" smtClean="0"/>
              <a:t>(-</a:t>
            </a:r>
            <a:r>
              <a:rPr lang="en-US" sz="2000" dirty="0" err="1" smtClean="0"/>
              <a:t>ν</a:t>
            </a:r>
            <a:r>
              <a:rPr lang="en-US" sz="2000" dirty="0" smtClean="0"/>
              <a:t>))</a:t>
            </a:r>
            <a:endParaRPr lang="en-US" sz="2000" dirty="0"/>
          </a:p>
        </p:txBody>
      </p:sp>
      <p:sp>
        <p:nvSpPr>
          <p:cNvPr id="4" name="Multiply 3"/>
          <p:cNvSpPr/>
          <p:nvPr/>
        </p:nvSpPr>
        <p:spPr>
          <a:xfrm>
            <a:off x="4026399" y="1927102"/>
            <a:ext cx="1550146" cy="1287435"/>
          </a:xfrm>
          <a:prstGeom prst="mathMultiply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Decon</a:t>
            </a:r>
            <a:r>
              <a:rPr lang="en-US" dirty="0" smtClean="0"/>
              <a:t> GUI</a:t>
            </a:r>
            <a:endParaRPr lang="en-US" dirty="0"/>
          </a:p>
        </p:txBody>
      </p:sp>
      <p:pic>
        <p:nvPicPr>
          <p:cNvPr id="8" name="Picture 7" descr="decongui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756"/>
            <a:ext cx="9144000" cy="36030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1358081"/>
            <a:ext cx="9144000" cy="3017961"/>
            <a:chOff x="0" y="1358081"/>
            <a:chExt cx="9144000" cy="3017961"/>
          </a:xfrm>
        </p:grpSpPr>
        <p:sp>
          <p:nvSpPr>
            <p:cNvPr id="9" name="Rectangle 8"/>
            <p:cNvSpPr/>
            <p:nvPr/>
          </p:nvSpPr>
          <p:spPr>
            <a:xfrm>
              <a:off x="6475297" y="1358081"/>
              <a:ext cx="2668703" cy="980837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000299"/>
              <a:ext cx="9143999" cy="375743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1661380"/>
            <a:ext cx="9144000" cy="1999399"/>
            <a:chOff x="0" y="1661380"/>
            <a:chExt cx="9144000" cy="1999399"/>
          </a:xfrm>
        </p:grpSpPr>
        <p:sp>
          <p:nvSpPr>
            <p:cNvPr id="11" name="Rectangle 10"/>
            <p:cNvSpPr/>
            <p:nvPr/>
          </p:nvSpPr>
          <p:spPr>
            <a:xfrm>
              <a:off x="1" y="1661380"/>
              <a:ext cx="2602692" cy="338019"/>
            </a:xfrm>
            <a:prstGeom prst="rect">
              <a:avLst/>
            </a:prstGeom>
            <a:solidFill>
              <a:srgbClr val="FF6600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322760"/>
              <a:ext cx="1961449" cy="338019"/>
            </a:xfrm>
            <a:prstGeom prst="rect">
              <a:avLst/>
            </a:prstGeom>
            <a:solidFill>
              <a:srgbClr val="FF6600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75297" y="2417372"/>
              <a:ext cx="2668703" cy="914959"/>
            </a:xfrm>
            <a:prstGeom prst="rect">
              <a:avLst/>
            </a:prstGeom>
            <a:solidFill>
              <a:srgbClr val="FF6600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8601" y="4853886"/>
            <a:ext cx="8572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Some features not recommended at all (may be deprecated in a later release)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120" y="5308081"/>
            <a:ext cx="3907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Some features not used very often</a:t>
            </a:r>
            <a:endParaRPr lang="en-US" sz="2000" b="1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2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 err="1" smtClean="0"/>
              <a:t>deconvolution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err="1" smtClean="0"/>
              <a:t>unflagged</a:t>
            </a:r>
            <a:r>
              <a:rPr lang="en-US" dirty="0" smtClean="0"/>
              <a:t> spurs affect </a:t>
            </a:r>
            <a:r>
              <a:rPr lang="en-US" dirty="0" err="1" smtClean="0"/>
              <a:t>decon</a:t>
            </a:r>
            <a:r>
              <a:rPr lang="en-US" dirty="0" smtClean="0"/>
              <a:t>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Carefully flagging bad data improves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diagnostic mode (advanced)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Ghosts and ‘Bright Lines’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3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780964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51759" y="3255634"/>
            <a:ext cx="4204305" cy="1343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3057" y="2876052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67609" y="2408876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159614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5357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70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839356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51759" y="3255634"/>
            <a:ext cx="4204305" cy="1343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3057" y="2876052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67609" y="2408876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218006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76965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254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897748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51759" y="3255634"/>
            <a:ext cx="4204305" cy="1343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3057" y="2876052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67609" y="2408876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276398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18573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925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956140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51759" y="3255634"/>
            <a:ext cx="4204305" cy="1343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3057" y="2876052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67609" y="2408876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334790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560181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79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51759" y="1445327"/>
            <a:ext cx="4204305" cy="4602910"/>
            <a:chOff x="3751759" y="1445327"/>
            <a:chExt cx="4204305" cy="4602910"/>
          </a:xfrm>
        </p:grpSpPr>
        <p:grpSp>
          <p:nvGrpSpPr>
            <p:cNvPr id="43" name="Group 42"/>
            <p:cNvGrpSpPr/>
            <p:nvPr/>
          </p:nvGrpSpPr>
          <p:grpSpPr>
            <a:xfrm>
              <a:off x="4014532" y="1445327"/>
              <a:ext cx="3364022" cy="1802112"/>
              <a:chOff x="5269984" y="1021950"/>
              <a:chExt cx="3364022" cy="180211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269984" y="1386928"/>
                <a:ext cx="3364022" cy="1437134"/>
                <a:chOff x="2671486" y="3255633"/>
                <a:chExt cx="3364022" cy="143713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671486" y="3255633"/>
                  <a:ext cx="744513" cy="1430727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46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290995" y="3262040"/>
                  <a:ext cx="744513" cy="1430727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46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335690" y="3255634"/>
                  <a:ext cx="1" cy="14307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5328374" y="106574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LSB</a:t>
                </a:r>
                <a:endParaRPr lang="en-US" sz="18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33285" y="1057554"/>
                <a:ext cx="672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/>
                  <a:t>U</a:t>
                </a:r>
                <a:r>
                  <a:rPr lang="en-US" sz="1800" b="1" dirty="0" smtClean="0"/>
                  <a:t>SB</a:t>
                </a:r>
                <a:endParaRPr lang="en-US" sz="18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815" y="1021950"/>
                <a:ext cx="744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8000"/>
                    </a:solidFill>
                  </a:rPr>
                  <a:t>ν</a:t>
                </a:r>
                <a:r>
                  <a:rPr lang="en-US" sz="2000" b="1" baseline="-25000" dirty="0" err="1" smtClean="0">
                    <a:solidFill>
                      <a:srgbClr val="008000"/>
                    </a:solidFill>
                  </a:rPr>
                  <a:t>LO</a:t>
                </a:r>
                <a:endParaRPr lang="en-US" sz="2000" b="1" baseline="-25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751759" y="2408876"/>
              <a:ext cx="4204305" cy="867765"/>
              <a:chOff x="1926974" y="2715461"/>
              <a:chExt cx="4204305" cy="86776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926974" y="3562219"/>
                <a:ext cx="4204305" cy="13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788272" y="3182637"/>
                <a:ext cx="0" cy="379581"/>
              </a:xfrm>
              <a:prstGeom prst="line">
                <a:avLst/>
              </a:prstGeom>
              <a:ln w="1143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042824" y="2715461"/>
                <a:ext cx="0" cy="8677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5276401" y="4064998"/>
              <a:ext cx="744513" cy="1430727"/>
            </a:xfrm>
            <a:prstGeom prst="rect">
              <a:avLst/>
            </a:prstGeom>
            <a:solidFill>
              <a:schemeClr val="bg1">
                <a:lumMod val="65000"/>
                <a:alpha val="4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393182" y="5116145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501789" y="4648968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00650" y="5503918"/>
              <a:ext cx="1912375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253618" y="5648127"/>
              <a:ext cx="775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IF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68545" y="3391650"/>
              <a:ext cx="3620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Sky frequency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67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072924" y="1445327"/>
            <a:ext cx="3364022" cy="1802112"/>
            <a:chOff x="5269984" y="1021950"/>
            <a:chExt cx="3364022" cy="18021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69984" y="1386928"/>
              <a:ext cx="3364022" cy="1437134"/>
              <a:chOff x="2671486" y="3255633"/>
              <a:chExt cx="3364022" cy="143713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71486" y="3255633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90995" y="3262040"/>
                <a:ext cx="744513" cy="1430727"/>
              </a:xfrm>
              <a:prstGeom prst="rect">
                <a:avLst/>
              </a:prstGeom>
              <a:solidFill>
                <a:schemeClr val="bg1">
                  <a:lumMod val="65000"/>
                  <a:alpha val="4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335690" y="3255634"/>
                <a:ext cx="1" cy="14307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28374" y="10657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LSB</a:t>
              </a:r>
              <a:endParaRPr lang="en-US" sz="1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33285" y="1057554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U</a:t>
              </a:r>
              <a:r>
                <a:rPr lang="en-US" sz="1800" b="1" dirty="0" smtClean="0"/>
                <a:t>SB</a:t>
              </a:r>
              <a:endParaRPr lang="en-US" sz="1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6815" y="1021950"/>
              <a:ext cx="74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8000"/>
                  </a:solidFill>
                </a:rPr>
                <a:t>ν</a:t>
              </a:r>
              <a:r>
                <a:rPr lang="en-US" sz="2000" b="1" baseline="-25000" dirty="0" err="1" smtClean="0">
                  <a:solidFill>
                    <a:srgbClr val="008000"/>
                  </a:solidFill>
                </a:rPr>
                <a:t>LO</a:t>
              </a:r>
              <a:endParaRPr lang="en-US" sz="2000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0"/>
            <a:ext cx="4953000" cy="715963"/>
          </a:xfrm>
        </p:spPr>
        <p:txBody>
          <a:bodyPr/>
          <a:lstStyle/>
          <a:p>
            <a:r>
              <a:rPr lang="en-US" dirty="0" smtClean="0"/>
              <a:t>Heterodyne observations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7367" y="2131491"/>
            <a:ext cx="32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being measured -&gt;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5972" y="4459180"/>
            <a:ext cx="3570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it looks when collected-&gt;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751759" y="2408876"/>
            <a:ext cx="4204305" cy="867765"/>
            <a:chOff x="1926974" y="2715461"/>
            <a:chExt cx="4204305" cy="8677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26974" y="3562219"/>
              <a:ext cx="4204305" cy="13433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8272" y="3182637"/>
              <a:ext cx="0" cy="379581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42824" y="2715461"/>
              <a:ext cx="0" cy="8677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276401" y="4064998"/>
            <a:ext cx="744513" cy="1430727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451574" y="5116145"/>
            <a:ext cx="0" cy="37958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43397" y="4648968"/>
            <a:ext cx="0" cy="867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0650" y="5503918"/>
            <a:ext cx="1912375" cy="1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3618" y="5648127"/>
            <a:ext cx="77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868545" y="3391650"/>
            <a:ext cx="3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Sky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269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09-LRR-NUP2">
  <a:themeElements>
    <a:clrScheme name="2009-LRR-NUP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9-LRR-NUP2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9-LRR-NUP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9-LRR-NUP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9-LRR-NUP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2009-LRR-NUP2</Template>
  <TotalTime>17940</TotalTime>
  <Words>899</Words>
  <Application>Microsoft Macintosh PowerPoint</Application>
  <PresentationFormat>On-screen Show (4:3)</PresentationFormat>
  <Paragraphs>191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2009-LRR-NUP2</vt:lpstr>
      <vt:lpstr>Sideband Deconvolution</vt:lpstr>
      <vt:lpstr>Outline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Heterodyne observations</vt:lpstr>
      <vt:lpstr>Sideband Deconvolution</vt:lpstr>
      <vt:lpstr>Deconvolution Algorithm</vt:lpstr>
      <vt:lpstr>Example: Iteration 0</vt:lpstr>
      <vt:lpstr>Example: Iteration 1</vt:lpstr>
      <vt:lpstr>Example: Iteration 2</vt:lpstr>
      <vt:lpstr>Example: Iteration 3</vt:lpstr>
      <vt:lpstr>Example: Iteration 4</vt:lpstr>
      <vt:lpstr>Example: Iteration 5</vt:lpstr>
      <vt:lpstr>Example: Iteration 6</vt:lpstr>
      <vt:lpstr>Example: Iteration 7</vt:lpstr>
      <vt:lpstr>Example: Iteration 8</vt:lpstr>
      <vt:lpstr>Example: Iteration 9</vt:lpstr>
      <vt:lpstr>doDeconvolution caveats</vt:lpstr>
      <vt:lpstr>Decon GUI</vt:lpstr>
      <vt:lpstr>Demos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HIFI Status and NHSC Activities Update</dc:title>
  <dc:creator>pmorris</dc:creator>
  <cp:lastModifiedBy>Colin Borys</cp:lastModifiedBy>
  <cp:revision>381</cp:revision>
  <dcterms:created xsi:type="dcterms:W3CDTF">2010-06-01T17:14:48Z</dcterms:created>
  <dcterms:modified xsi:type="dcterms:W3CDTF">2013-08-24T03:27:59Z</dcterms:modified>
</cp:coreProperties>
</file>