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91" r:id="rId2"/>
    <p:sldId id="420" r:id="rId3"/>
    <p:sldId id="421" r:id="rId4"/>
    <p:sldId id="414" r:id="rId5"/>
    <p:sldId id="427" r:id="rId6"/>
    <p:sldId id="415" r:id="rId7"/>
    <p:sldId id="416" r:id="rId8"/>
    <p:sldId id="417" r:id="rId9"/>
    <p:sldId id="432" r:id="rId10"/>
    <p:sldId id="419" r:id="rId11"/>
    <p:sldId id="397" r:id="rId12"/>
    <p:sldId id="422" r:id="rId13"/>
    <p:sldId id="403" r:id="rId14"/>
    <p:sldId id="395" r:id="rId15"/>
    <p:sldId id="428" r:id="rId16"/>
    <p:sldId id="429" r:id="rId17"/>
    <p:sldId id="396" r:id="rId18"/>
    <p:sldId id="424" r:id="rId19"/>
    <p:sldId id="423" r:id="rId20"/>
    <p:sldId id="431" r:id="rId21"/>
    <p:sldId id="418" r:id="rId22"/>
    <p:sldId id="425" r:id="rId23"/>
    <p:sldId id="426" r:id="rId24"/>
    <p:sldId id="412" r:id="rId25"/>
    <p:sldId id="30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47482"/>
    <a:srgbClr val="6E6E7C"/>
    <a:srgbClr val="75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73" autoAdjust="0"/>
  </p:normalViewPr>
  <p:slideViewPr>
    <p:cSldViewPr>
      <p:cViewPr varScale="1">
        <p:scale>
          <a:sx n="78" d="100"/>
          <a:sy n="78" d="100"/>
        </p:scale>
        <p:origin x="-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553F26-DC19-4FD4-955B-645A2527104C}" type="datetimeFigureOut">
              <a:rPr lang="en-US" smtClean="0"/>
              <a:pPr/>
              <a:t>5/9/16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E5368-C0ED-4E94-A709-29DCB4E974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66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97925-E8E3-4D89-A94F-3F3DDE42C37C}" type="datetimeFigureOut">
              <a:rPr lang="en-US" smtClean="0"/>
              <a:pPr/>
              <a:t>5/9/16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55285-7347-4901-A3A2-62F0CB90EB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5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216F183-4416-47AF-B602-F81CBDBD0D47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/>
              <a:t>6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3886305" y="8688288"/>
            <a:ext cx="2971696" cy="455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565" tIns="45606" rIns="91565" bIns="45606" anchor="b"/>
          <a:lstStyle/>
          <a:p>
            <a:pPr algn="r" eaLnBrk="0" hangingPunct="0">
              <a:buSzPct val="100000"/>
              <a:tabLst>
                <a:tab pos="0" algn="l"/>
                <a:tab pos="897971" algn="l"/>
                <a:tab pos="1795942" algn="l"/>
                <a:tab pos="2693914" algn="l"/>
                <a:tab pos="3591885" algn="l"/>
                <a:tab pos="4489856" algn="l"/>
                <a:tab pos="5387827" algn="l"/>
                <a:tab pos="6285800" algn="l"/>
                <a:tab pos="7183771" algn="l"/>
                <a:tab pos="8081742" algn="l"/>
                <a:tab pos="8979713" algn="l"/>
                <a:tab pos="9877685" algn="l"/>
              </a:tabLst>
            </a:pPr>
            <a:fld id="{D76B4FA9-EA1E-4A95-8E2C-F8E8896C80EC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algn="r" eaLnBrk="0" hangingPunct="0">
                <a:buSzPct val="100000"/>
                <a:tabLst>
                  <a:tab pos="0" algn="l"/>
                  <a:tab pos="897971" algn="l"/>
                  <a:tab pos="1795942" algn="l"/>
                  <a:tab pos="2693914" algn="l"/>
                  <a:tab pos="3591885" algn="l"/>
                  <a:tab pos="4489856" algn="l"/>
                  <a:tab pos="5387827" algn="l"/>
                  <a:tab pos="6285800" algn="l"/>
                  <a:tab pos="7183771" algn="l"/>
                  <a:tab pos="8081742" algn="l"/>
                  <a:tab pos="8979713" algn="l"/>
                  <a:tab pos="9877685" algn="l"/>
                </a:tabLst>
              </a:pPr>
              <a:t>6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solidFill>
            <a:srgbClr val="FFFFFF"/>
          </a:solidFill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07" y="4344144"/>
            <a:ext cx="5028787" cy="4113939"/>
          </a:xfrm>
          <a:solidFill>
            <a:srgbClr val="FFFFFF"/>
          </a:solidFill>
          <a:ln w="1260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pPr>
              <a:spcBef>
                <a:spcPts val="442"/>
              </a:spcBef>
              <a:tabLst>
                <a:tab pos="0" algn="l"/>
                <a:tab pos="897971" algn="l"/>
                <a:tab pos="1795942" algn="l"/>
                <a:tab pos="2693914" algn="l"/>
                <a:tab pos="3591885" algn="l"/>
                <a:tab pos="4489856" algn="l"/>
                <a:tab pos="5387827" algn="l"/>
                <a:tab pos="6285800" algn="l"/>
                <a:tab pos="7183771" algn="l"/>
                <a:tab pos="8081742" algn="l"/>
                <a:tab pos="8979713" algn="l"/>
                <a:tab pos="9877685" algn="l"/>
              </a:tabLst>
            </a:pPr>
            <a:endParaRPr lang="en-US" dirty="0" smtClean="0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EC6DB83-FA58-4056-97F7-E1216C04782F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/>
              <a:t>11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70412" cy="3427413"/>
          </a:xfrm>
          <a:solidFill>
            <a:srgbClr val="FFFFFF"/>
          </a:solidFill>
          <a:ln/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608" y="4342577"/>
            <a:ext cx="5028788" cy="4115504"/>
          </a:xfrm>
          <a:noFill/>
          <a:ln/>
        </p:spPr>
        <p:txBody>
          <a:bodyPr wrap="none" anchor="ctr"/>
          <a:lstStyle/>
          <a:p>
            <a:pPr>
              <a:spcBef>
                <a:spcPts val="442"/>
              </a:spcBef>
              <a:tabLst>
                <a:tab pos="0" algn="l"/>
                <a:tab pos="898697" algn="l"/>
                <a:tab pos="1797394" algn="l"/>
                <a:tab pos="2696091" algn="l"/>
                <a:tab pos="3594786" algn="l"/>
                <a:tab pos="4493483" algn="l"/>
                <a:tab pos="5392181" algn="l"/>
                <a:tab pos="6290878" algn="l"/>
                <a:tab pos="7189574" algn="l"/>
                <a:tab pos="8088271" algn="l"/>
                <a:tab pos="8986968" algn="l"/>
                <a:tab pos="9885665" algn="l"/>
              </a:tabLst>
            </a:pPr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FIA—Heading/Inside Content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8787" y="1158241"/>
            <a:ext cx="8230130" cy="13542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9015" y="6445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A74AC"/>
                </a:solidFill>
                <a:latin typeface="Helvetica"/>
                <a:cs typeface="Helvetica"/>
              </a:defRPr>
            </a:lvl1pPr>
          </a:lstStyle>
          <a:p>
            <a:fld id="{951609CC-B4C0-EB48-8A97-5DEC2430C1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4"/>
          <p:cNvSpPr>
            <a:spLocks noGrp="1"/>
          </p:cNvSpPr>
          <p:nvPr>
            <p:ph sz="quarter" idx="17" hasCustomPrompt="1"/>
          </p:nvPr>
        </p:nvSpPr>
        <p:spPr>
          <a:xfrm>
            <a:off x="1090613" y="6445378"/>
            <a:ext cx="7614660" cy="276999"/>
          </a:xfrm>
        </p:spPr>
        <p:txBody>
          <a:bodyPr/>
          <a:lstStyle>
            <a:lvl1pPr marL="0" indent="0" algn="ctr">
              <a:buNone/>
              <a:defRPr sz="1200" baseline="0">
                <a:solidFill>
                  <a:srgbClr val="4A74AC"/>
                </a:solidFill>
              </a:defRPr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pic>
        <p:nvPicPr>
          <p:cNvPr id="15" name="Picture 14" descr="SOFIALogoFooter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113" y="6439651"/>
            <a:ext cx="952500" cy="267537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327026" y="478950"/>
            <a:ext cx="8491855" cy="0"/>
          </a:xfrm>
          <a:prstGeom prst="line">
            <a:avLst/>
          </a:prstGeom>
          <a:ln w="3175">
            <a:gradFill flip="none" rotWithShape="1">
              <a:gsLst>
                <a:gs pos="0">
                  <a:srgbClr val="132C5C"/>
                </a:gs>
                <a:gs pos="85000">
                  <a:srgbClr val="FFFFFF">
                    <a:alpha val="0"/>
                  </a:srgb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42529" y="8550"/>
            <a:ext cx="8671284" cy="692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0" u="none">
                <a:solidFill>
                  <a:srgbClr val="132C5C"/>
                </a:solidFill>
                <a:latin typeface="Helvetica Light"/>
                <a:cs typeface="Helvetica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353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FIA—Blank/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9015" y="6445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A74AC"/>
                </a:solidFill>
                <a:latin typeface="Helvetica"/>
                <a:cs typeface="Helvetica"/>
              </a:defRPr>
            </a:lvl1pPr>
          </a:lstStyle>
          <a:p>
            <a:fld id="{951609CC-B4C0-EB48-8A97-5DEC2430C1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14"/>
          <p:cNvSpPr>
            <a:spLocks noGrp="1"/>
          </p:cNvSpPr>
          <p:nvPr>
            <p:ph sz="quarter" idx="17" hasCustomPrompt="1"/>
          </p:nvPr>
        </p:nvSpPr>
        <p:spPr>
          <a:xfrm>
            <a:off x="1090613" y="6445378"/>
            <a:ext cx="7614660" cy="276999"/>
          </a:xfrm>
        </p:spPr>
        <p:txBody>
          <a:bodyPr/>
          <a:lstStyle>
            <a:lvl1pPr marL="0" indent="0" algn="ctr">
              <a:buNone/>
              <a:defRPr sz="1200" baseline="0">
                <a:solidFill>
                  <a:srgbClr val="4A74AC"/>
                </a:solidFill>
              </a:defRPr>
            </a:lvl1pPr>
          </a:lstStyle>
          <a:p>
            <a:pPr lvl="0"/>
            <a:r>
              <a:rPr lang="en-US" dirty="0" smtClean="0"/>
              <a:t>Footer Text</a:t>
            </a:r>
            <a:endParaRPr lang="en-US" dirty="0"/>
          </a:p>
        </p:txBody>
      </p:sp>
      <p:pic>
        <p:nvPicPr>
          <p:cNvPr id="8" name="Picture 7" descr="SOFIALogoFooter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113" y="6439651"/>
            <a:ext cx="952500" cy="26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5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05000" y="990600"/>
            <a:ext cx="5257800" cy="3733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FDD5-BBDA-4713-9019-860FF2BB6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8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2390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13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39895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6DDFDD5-BBDA-4713-9019-860FF2BB671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81000" y="914400"/>
            <a:ext cx="83058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SRA_transparent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28239" y="6169720"/>
            <a:ext cx="724703" cy="548640"/>
          </a:xfrm>
          <a:prstGeom prst="rect">
            <a:avLst/>
          </a:prstGeom>
        </p:spPr>
      </p:pic>
      <p:pic>
        <p:nvPicPr>
          <p:cNvPr id="21" name="Picture 20" descr="Nasa-logo_trans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28600" y="289560"/>
            <a:ext cx="731520" cy="548640"/>
          </a:xfrm>
          <a:prstGeom prst="rect">
            <a:avLst/>
          </a:prstGeom>
        </p:spPr>
      </p:pic>
      <p:pic>
        <p:nvPicPr>
          <p:cNvPr id="4" name="Picture 3" descr="DSI_transparent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096000"/>
            <a:ext cx="762000" cy="762000"/>
          </a:xfrm>
          <a:prstGeom prst="rect">
            <a:avLst/>
          </a:prstGeom>
        </p:spPr>
      </p:pic>
      <p:pic>
        <p:nvPicPr>
          <p:cNvPr id="5" name="Picture 4" descr="dlr_logo_trans.pn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91873"/>
            <a:ext cx="657942" cy="54632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905000" y="63246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SOFIA Community Day</a:t>
            </a:r>
            <a:r>
              <a:rPr lang="en-US" baseline="0" dirty="0" smtClean="0"/>
              <a:t>      </a:t>
            </a:r>
            <a:r>
              <a:rPr lang="en-US" dirty="0" smtClean="0"/>
              <a:t> May 10,</a:t>
            </a:r>
            <a:r>
              <a:rPr lang="en-US" baseline="0" dirty="0" smtClean="0"/>
              <a:t> 2016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2057400"/>
          </a:xfrm>
        </p:spPr>
        <p:txBody>
          <a:bodyPr/>
          <a:lstStyle/>
          <a:p>
            <a:r>
              <a:rPr lang="en-US" sz="4000" dirty="0" smtClean="0"/>
              <a:t>Introduction to SOFIA and </a:t>
            </a:r>
            <a:br>
              <a:rPr lang="en-US" sz="4000" dirty="0" smtClean="0"/>
            </a:br>
            <a:r>
              <a:rPr lang="en-US" sz="4000" dirty="0" smtClean="0"/>
              <a:t>Airborne Infrared Astronomy</a:t>
            </a:r>
            <a:endParaRPr lang="en-US" sz="5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400" y="4876800"/>
            <a:ext cx="8229600" cy="1524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Erick Young</a:t>
            </a:r>
          </a:p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SOFIA Science </a:t>
            </a:r>
            <a:r>
              <a:rPr lang="en-US" sz="2000" dirty="0" smtClean="0">
                <a:solidFill>
                  <a:srgbClr val="262626"/>
                </a:solidFill>
              </a:rPr>
              <a:t>Center</a:t>
            </a:r>
          </a:p>
          <a:p>
            <a:endParaRPr lang="en-US" sz="1800" dirty="0">
              <a:solidFill>
                <a:srgbClr val="262626"/>
              </a:solidFill>
            </a:endParaRPr>
          </a:p>
          <a:p>
            <a:endParaRPr lang="en-US" sz="1800" dirty="0" smtClean="0">
              <a:solidFill>
                <a:srgbClr val="262626"/>
              </a:solidFill>
            </a:endParaRPr>
          </a:p>
          <a:p>
            <a:endParaRPr lang="en-US" sz="1800" dirty="0">
              <a:solidFill>
                <a:srgbClr val="262626"/>
              </a:solidFill>
            </a:endParaRPr>
          </a:p>
          <a:p>
            <a:endParaRPr lang="en-US" sz="1600" dirty="0"/>
          </a:p>
        </p:txBody>
      </p:sp>
      <p:pic>
        <p:nvPicPr>
          <p:cNvPr id="2" name="Picture 1" descr="sofia_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899" y="152400"/>
            <a:ext cx="1975501" cy="81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45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 Was Then</a:t>
            </a:r>
            <a:endParaRPr lang="en-US" dirty="0"/>
          </a:p>
        </p:txBody>
      </p:sp>
      <p:pic>
        <p:nvPicPr>
          <p:cNvPr id="4" name="Content Placeholder 3" descr="learjet_photometer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5" b="5445"/>
          <a:stretch/>
        </p:blipFill>
        <p:spPr>
          <a:xfrm>
            <a:off x="4495800" y="1295400"/>
            <a:ext cx="4038600" cy="4525963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04800" y="1295400"/>
            <a:ext cx="4038600" cy="4525963"/>
          </a:xfrm>
        </p:spPr>
        <p:txBody>
          <a:bodyPr/>
          <a:lstStyle/>
          <a:p>
            <a:r>
              <a:rPr lang="en-US" dirty="0" smtClean="0"/>
              <a:t>Frank Low’s Far-IR Photometer on Lear Jet mid-1960’s</a:t>
            </a:r>
          </a:p>
          <a:p>
            <a:endParaRPr lang="en-US" dirty="0"/>
          </a:p>
          <a:p>
            <a:r>
              <a:rPr lang="en-US" dirty="0" smtClean="0"/>
              <a:t>Single-pixel germanium bolometer</a:t>
            </a:r>
          </a:p>
          <a:p>
            <a:r>
              <a:rPr lang="en-US" dirty="0" smtClean="0"/>
              <a:t>2-Liter </a:t>
            </a:r>
            <a:r>
              <a:rPr lang="en-US" dirty="0"/>
              <a:t>l</a:t>
            </a:r>
            <a:r>
              <a:rPr lang="en-US" dirty="0" smtClean="0"/>
              <a:t>iquid helium cryostat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89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990600"/>
            <a:ext cx="9182100" cy="3059734"/>
            <a:chOff x="-23" y="261"/>
            <a:chExt cx="5784" cy="2135"/>
          </a:xfrm>
        </p:grpSpPr>
        <p:sp>
          <p:nvSpPr>
            <p:cNvPr id="20487" name="Text Box 4"/>
            <p:cNvSpPr txBox="1">
              <a:spLocks noChangeArrowheads="1"/>
            </p:cNvSpPr>
            <p:nvPr/>
          </p:nvSpPr>
          <p:spPr bwMode="auto">
            <a:xfrm>
              <a:off x="3433" y="1643"/>
              <a:ext cx="1296" cy="7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>
                  <a:solidFill>
                    <a:schemeClr val="tx1"/>
                  </a:solidFill>
                </a:rPr>
                <a:t>FLITECAM</a:t>
              </a:r>
            </a:p>
            <a:p>
              <a:pPr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dirty="0">
                  <a:solidFill>
                    <a:schemeClr val="tx1"/>
                  </a:solidFill>
                </a:rPr>
                <a:t>Near IR </a:t>
              </a:r>
              <a:r>
                <a:rPr lang="en-US" sz="1400" dirty="0" smtClean="0">
                  <a:solidFill>
                    <a:schemeClr val="tx1"/>
                  </a:solidFill>
                </a:rPr>
                <a:t>Camera</a:t>
              </a:r>
              <a:endParaRPr lang="en-US" sz="1200" dirty="0">
                <a:solidFill>
                  <a:schemeClr val="tx1"/>
                </a:solidFill>
              </a:endParaRPr>
            </a:p>
            <a:p>
              <a:pPr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>
                  <a:solidFill>
                    <a:schemeClr val="tx1"/>
                  </a:solidFill>
                </a:rPr>
                <a:t>HIPO</a:t>
              </a:r>
            </a:p>
            <a:p>
              <a:pPr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dirty="0">
                  <a:solidFill>
                    <a:schemeClr val="tx1"/>
                  </a:solidFill>
                </a:rPr>
                <a:t>Occultation </a:t>
              </a:r>
              <a:r>
                <a:rPr lang="en-US" sz="1400" dirty="0" smtClean="0">
                  <a:solidFill>
                    <a:schemeClr val="tx1"/>
                  </a:solidFill>
                </a:rPr>
                <a:t>Photometer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0488" name="Text Box 6"/>
            <p:cNvSpPr txBox="1">
              <a:spLocks noChangeArrowheads="1"/>
            </p:cNvSpPr>
            <p:nvPr/>
          </p:nvSpPr>
          <p:spPr bwMode="auto">
            <a:xfrm>
              <a:off x="1657" y="580"/>
              <a:ext cx="1152" cy="4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>
                  <a:solidFill>
                    <a:schemeClr val="tx1"/>
                  </a:solidFill>
                </a:rPr>
                <a:t>FORCAST</a:t>
              </a:r>
              <a:br>
                <a:rPr lang="en-US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Mid-IR </a:t>
              </a:r>
              <a:r>
                <a:rPr lang="en-US" sz="1400" dirty="0" smtClean="0">
                  <a:solidFill>
                    <a:schemeClr val="tx1"/>
                  </a:solidFill>
                </a:rPr>
                <a:t>Camera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0489" name="Rectangle 7"/>
            <p:cNvSpPr>
              <a:spLocks noChangeArrowheads="1"/>
            </p:cNvSpPr>
            <p:nvPr/>
          </p:nvSpPr>
          <p:spPr bwMode="auto">
            <a:xfrm>
              <a:off x="3049" y="474"/>
              <a:ext cx="1056" cy="5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algn="r" eaLnBrk="0" hangingPunct="0">
                <a:spcBef>
                  <a:spcPts val="875"/>
                </a:spcBef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>
                  <a:solidFill>
                    <a:schemeClr val="tx1"/>
                  </a:solidFill>
                </a:rPr>
                <a:t>GREAT</a:t>
              </a:r>
              <a:br>
                <a:rPr lang="en-US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Heterodyne </a:t>
              </a:r>
              <a:r>
                <a:rPr lang="en-US" sz="1400" dirty="0"/>
                <a:t/>
              </a:r>
              <a:br>
                <a:rPr lang="en-US" sz="1400" dirty="0"/>
              </a:br>
              <a:r>
                <a:rPr lang="en-US" sz="1400" dirty="0" smtClean="0">
                  <a:solidFill>
                    <a:schemeClr val="tx1"/>
                  </a:solidFill>
                </a:rPr>
                <a:t>spectrometer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0490" name="Rectangle 10"/>
            <p:cNvSpPr>
              <a:spLocks noChangeArrowheads="1"/>
            </p:cNvSpPr>
            <p:nvPr/>
          </p:nvSpPr>
          <p:spPr bwMode="auto">
            <a:xfrm>
              <a:off x="-23" y="261"/>
              <a:ext cx="5784" cy="2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160" tIns="46080" rIns="92160" bIns="46080" anchor="ctr"/>
            <a:lstStyle/>
            <a:p>
              <a:pPr algn="ctr"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8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0484" name="Picture 12" descr="453361main_ED10-0104-105_full_ful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990599"/>
            <a:ext cx="2286000" cy="182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2" descr="ED11-0019-14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6371" y="1143000"/>
            <a:ext cx="244768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" descr="http://chrisandjoy.smugmug.com/Business/flitecam/i-HPsJRHN/0/O/IMG7792-PS-Light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2590800"/>
            <a:ext cx="26289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05800" cy="5334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SOFIA Instrument Complement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 descr="DSCN5354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305300"/>
            <a:ext cx="2286000" cy="1714501"/>
          </a:xfrm>
          <a:prstGeom prst="rect">
            <a:avLst/>
          </a:prstGeom>
        </p:spPr>
      </p:pic>
      <p:pic>
        <p:nvPicPr>
          <p:cNvPr id="12" name="Content Placeholder 3" descr="daof exes 2014 040.JPG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26" b="8426"/>
          <a:stretch>
            <a:fillRect/>
          </a:stretch>
        </p:blipFill>
        <p:spPr>
          <a:xfrm>
            <a:off x="6400800" y="4343400"/>
            <a:ext cx="2564277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90800" y="4724400"/>
            <a:ext cx="1752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FIFI-LS</a:t>
            </a:r>
          </a:p>
          <a:p>
            <a:r>
              <a:rPr lang="en-US" sz="1400" dirty="0" smtClean="0"/>
              <a:t>Integral Field Spectrometer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648200" y="4876800"/>
            <a:ext cx="1752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EXES</a:t>
            </a:r>
          </a:p>
          <a:p>
            <a:pPr algn="r"/>
            <a:r>
              <a:rPr lang="en-US" sz="1400" dirty="0" smtClean="0"/>
              <a:t>High Resolution</a:t>
            </a:r>
          </a:p>
          <a:p>
            <a:pPr algn="r"/>
            <a:r>
              <a:rPr lang="en-US" sz="1400" dirty="0" smtClean="0"/>
              <a:t>IR Spectrometer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752600" y="59436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And coming soon:  HAWC+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93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HAWC+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432" b="84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755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SOFIA Instrument Complement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6667917"/>
              </p:ext>
            </p:extLst>
          </p:nvPr>
        </p:nvGraphicFramePr>
        <p:xfrm>
          <a:off x="609600" y="990603"/>
          <a:ext cx="8229600" cy="5410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3200399"/>
                <a:gridCol w="2133601"/>
              </a:tblGrid>
              <a:tr h="2628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Instrument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Description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Coverage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239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EXES</a:t>
                      </a:r>
                      <a:b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(Echelon-Cross- Echelle Spectrograph)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High Resolution (R &gt; 10</a:t>
                      </a:r>
                      <a:r>
                        <a:rPr lang="en-US" sz="1600" baseline="30000" dirty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) Echelle Spectrometer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5 – 28 </a:t>
                      </a:r>
                      <a:r>
                        <a:rPr lang="en-US" sz="1600">
                          <a:effectLst/>
                          <a:latin typeface="Symbol"/>
                          <a:ea typeface="Times New Roman"/>
                        </a:rPr>
                        <a:t>m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m 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239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FIFI-LS</a:t>
                      </a:r>
                      <a:b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(Field Imaging Far-Infrared Line Spectrometer)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Dual Channel Integral Field Grating Spectrometer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42 – 110 </a:t>
                      </a:r>
                      <a:r>
                        <a:rPr lang="en-US" sz="1600">
                          <a:effectLst/>
                          <a:latin typeface="Symbol"/>
                          <a:ea typeface="Times New Roman"/>
                        </a:rPr>
                        <a:t>m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m</a:t>
                      </a:r>
                      <a:br>
                        <a:rPr lang="en-US" sz="160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100 – 210 </a:t>
                      </a:r>
                      <a:r>
                        <a:rPr lang="en-US" sz="1600">
                          <a:effectLst/>
                          <a:latin typeface="Symbol"/>
                          <a:ea typeface="Times New Roman"/>
                        </a:rPr>
                        <a:t>m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m 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239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FLITECAM</a:t>
                      </a:r>
                      <a:b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(First Light Infrared Test Experiment </a:t>
                      </a:r>
                      <a:r>
                        <a:rPr lang="en-US" sz="1400" dirty="0" err="1">
                          <a:effectLst/>
                          <a:latin typeface="Times New Roman"/>
                          <a:ea typeface="Times New Roman"/>
                        </a:rPr>
                        <a:t>CAMera</a:t>
                      </a: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Near Infrared Imaging</a:t>
                      </a:r>
                      <a:b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Grism Spectroscopy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1 – 5.5 </a:t>
                      </a:r>
                      <a:r>
                        <a:rPr lang="en-US" sz="1600">
                          <a:effectLst/>
                          <a:latin typeface="Symbol"/>
                          <a:ea typeface="Times New Roman"/>
                        </a:rPr>
                        <a:t>m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m 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845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FORCAST</a:t>
                      </a:r>
                      <a:b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(Faint Object </a:t>
                      </a:r>
                      <a:r>
                        <a:rPr lang="en-US" sz="1400" dirty="0" err="1">
                          <a:effectLst/>
                          <a:latin typeface="Times New Roman"/>
                          <a:ea typeface="Times New Roman"/>
                        </a:rPr>
                        <a:t>infraRed</a:t>
                      </a: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/>
                          <a:ea typeface="Times New Roman"/>
                        </a:rPr>
                        <a:t>CAmera</a:t>
                      </a: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 for the SOFIA Telescope)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Mid-IR Dual Channel Imaging </a:t>
                      </a:r>
                      <a:br>
                        <a:rPr lang="en-US" sz="160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Grism Spectroscopy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5 – 25 </a:t>
                      </a:r>
                      <a:r>
                        <a:rPr lang="en-US" sz="1600">
                          <a:effectLst/>
                          <a:latin typeface="Symbol"/>
                          <a:ea typeface="Times New Roman"/>
                        </a:rPr>
                        <a:t>m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m </a:t>
                      </a:r>
                      <a:br>
                        <a:rPr lang="en-US" sz="160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25 – 40 </a:t>
                      </a:r>
                      <a:r>
                        <a:rPr lang="en-US" sz="1600">
                          <a:effectLst/>
                          <a:latin typeface="Symbol"/>
                          <a:ea typeface="Times New Roman"/>
                        </a:rPr>
                        <a:t>m</a:t>
                      </a: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m 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26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FPI+</a:t>
                      </a:r>
                      <a:br>
                        <a:rPr lang="en-US" sz="140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(Focal Plane Imager Plus)</a:t>
                      </a:r>
                      <a:endParaRPr lang="en-US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Visible light high speed camera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</a:rPr>
                        <a:t>360 – 1100 nm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845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GREAT, upGREAT</a:t>
                      </a:r>
                      <a:b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(German </a:t>
                      </a:r>
                      <a:r>
                        <a:rPr lang="en-US" sz="1400" dirty="0" err="1">
                          <a:effectLst/>
                          <a:latin typeface="Times New Roman"/>
                          <a:ea typeface="Times New Roman"/>
                        </a:rPr>
                        <a:t>REceiver</a:t>
                      </a: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 for Astronomy at Terahertz frequencies)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High resolution (R&gt;10</a:t>
                      </a:r>
                      <a:r>
                        <a:rPr lang="en-US" sz="1600" baseline="3000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) heterodyne spectrometer;  multi-pixel spectrometer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1.25 – 1.52 THz</a:t>
                      </a:r>
                      <a:b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1.81 – 1.91 THz</a:t>
                      </a:r>
                      <a:b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4.74 THz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239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HAWC+</a:t>
                      </a:r>
                      <a:b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(High-resolution Airborne Wideband Camera-Plus)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Far-Infrared camera and polarimeter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Five ~20% bands at 53, 63, 89, 154, &amp; 214 μm.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028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230767" y="190240"/>
            <a:ext cx="6674423" cy="59436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Life Cycle of a SOFIA Observation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3513" y="876300"/>
            <a:ext cx="8797925" cy="5522846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Issuing Call for Proposals</a:t>
            </a:r>
          </a:p>
          <a:p>
            <a:pPr lvl="1"/>
            <a:r>
              <a:rPr lang="en-US" dirty="0" smtClean="0"/>
              <a:t>User Support</a:t>
            </a:r>
          </a:p>
          <a:p>
            <a:pPr lvl="1"/>
            <a:r>
              <a:rPr lang="en-US" dirty="0" smtClean="0"/>
              <a:t>Selection of Investigators</a:t>
            </a:r>
          </a:p>
          <a:p>
            <a:pPr lvl="1"/>
            <a:r>
              <a:rPr lang="en-US" dirty="0" smtClean="0"/>
              <a:t>Observation Planning</a:t>
            </a:r>
          </a:p>
          <a:p>
            <a:pPr lvl="1"/>
            <a:r>
              <a:rPr lang="en-US" dirty="0" smtClean="0"/>
              <a:t>Observations</a:t>
            </a:r>
          </a:p>
          <a:p>
            <a:pPr lvl="1"/>
            <a:r>
              <a:rPr lang="en-US" dirty="0" smtClean="0"/>
              <a:t>Data Reduction</a:t>
            </a:r>
          </a:p>
          <a:p>
            <a:pPr lvl="1"/>
            <a:r>
              <a:rPr lang="en-US" dirty="0" smtClean="0"/>
              <a:t>Archive</a:t>
            </a:r>
            <a:endParaRPr lang="en-US" dirty="0"/>
          </a:p>
        </p:txBody>
      </p:sp>
      <p:pic>
        <p:nvPicPr>
          <p:cNvPr id="4" name="Picture 3" descr="life_cycle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447800"/>
            <a:ext cx="487789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9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Key Observational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SOFIA is a warm telescope</a:t>
            </a:r>
          </a:p>
          <a:p>
            <a:pPr lvl="1"/>
            <a:r>
              <a:rPr lang="en-US" dirty="0" smtClean="0"/>
              <a:t>Compared to Herschel and particularly Spitzer, the background from the telescope is very high</a:t>
            </a:r>
          </a:p>
          <a:p>
            <a:r>
              <a:rPr lang="en-US" dirty="0" smtClean="0"/>
              <a:t>The longest observing leg is ~4 hours.</a:t>
            </a:r>
          </a:p>
          <a:p>
            <a:pPr lvl="1"/>
            <a:r>
              <a:rPr lang="en-US" dirty="0" smtClean="0"/>
              <a:t>Typical flights are 10 hours wheels up.</a:t>
            </a:r>
          </a:p>
          <a:p>
            <a:pPr lvl="1"/>
            <a:r>
              <a:rPr lang="en-US" dirty="0" smtClean="0"/>
              <a:t>4-hour limit is because the airplane needs to turn around to return to home base.</a:t>
            </a:r>
          </a:p>
          <a:p>
            <a:r>
              <a:rPr lang="en-US" dirty="0" smtClean="0"/>
              <a:t>Flight planning is a complicated process of piecing together flight legs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125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6" descr="BS1_01_Initial.png"/>
          <p:cNvPicPr>
            <a:picLocks noChangeAspect="1"/>
          </p:cNvPicPr>
          <p:nvPr/>
        </p:nvPicPr>
        <p:blipFill>
          <a:blip r:embed="rId2" cstate="print"/>
          <a:srcRect b="-21104"/>
          <a:stretch>
            <a:fillRect/>
          </a:stretch>
        </p:blipFill>
        <p:spPr bwMode="auto">
          <a:xfrm>
            <a:off x="76200" y="1219200"/>
            <a:ext cx="6019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Flight Planning </a:t>
            </a:r>
            <a:r>
              <a:rPr lang="en-US" sz="2800" dirty="0" smtClean="0">
                <a:latin typeface="ＭＳ ゴシック" charset="-128"/>
                <a:ea typeface="ＭＳ ゴシック" charset="-128"/>
              </a:rPr>
              <a:t>−</a:t>
            </a:r>
            <a:r>
              <a:rPr lang="en-US" sz="2800" dirty="0" smtClean="0"/>
              <a:t> A jig saw puzzle with changing tiles</a:t>
            </a:r>
          </a:p>
        </p:txBody>
      </p:sp>
      <p:sp>
        <p:nvSpPr>
          <p:cNvPr id="297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10998CC-0900-4698-8B55-4F5F91E05FA0}" type="slidenum">
              <a:rPr lang="en-US"/>
              <a:pPr/>
              <a:t>16</a:t>
            </a:fld>
            <a:endParaRPr lang="en-US"/>
          </a:p>
        </p:txBody>
      </p:sp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6477000" y="1143000"/>
            <a:ext cx="266700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 dirty="0">
                <a:latin typeface="Arial" charset="0"/>
              </a:rPr>
              <a:t>Flight Plan: Basic Science 1 flight #1</a:t>
            </a:r>
          </a:p>
          <a:p>
            <a:r>
              <a:rPr lang="en-US" sz="1500" dirty="0">
                <a:latin typeface="Arial" charset="0"/>
              </a:rPr>
              <a:t>Planned for 5/5/11</a:t>
            </a:r>
          </a:p>
          <a:p>
            <a:endParaRPr lang="en-US" sz="1500" dirty="0">
              <a:latin typeface="Arial" charset="0"/>
            </a:endParaRPr>
          </a:p>
          <a:p>
            <a:pPr>
              <a:buFont typeface="Arial" charset="0"/>
              <a:buAutoNum type="arabicPeriod"/>
            </a:pPr>
            <a:r>
              <a:rPr lang="en-US" sz="1500" dirty="0">
                <a:latin typeface="Arial" charset="0"/>
              </a:rPr>
              <a:t>The top panel shows a draft version of the plan, which was too long.</a:t>
            </a:r>
          </a:p>
          <a:p>
            <a:pPr>
              <a:buFont typeface="Arial" charset="0"/>
              <a:buAutoNum type="arabicPeriod"/>
            </a:pPr>
            <a:r>
              <a:rPr lang="en-US" sz="1500" dirty="0">
                <a:latin typeface="Arial" charset="0"/>
              </a:rPr>
              <a:t>The plan shortened. </a:t>
            </a:r>
          </a:p>
          <a:p>
            <a:pPr>
              <a:buFont typeface="Arial" charset="0"/>
              <a:buAutoNum type="arabicPeriod"/>
            </a:pPr>
            <a:r>
              <a:rPr lang="en-US" sz="1500" dirty="0">
                <a:latin typeface="Arial" charset="0"/>
              </a:rPr>
              <a:t> When the pilots reviewed the plans, they indicated additional problematic airspaces.</a:t>
            </a:r>
          </a:p>
          <a:p>
            <a:pPr>
              <a:spcBef>
                <a:spcPts val="300"/>
              </a:spcBef>
            </a:pPr>
            <a:r>
              <a:rPr lang="en-US" sz="1500" dirty="0">
                <a:latin typeface="Arial" charset="0"/>
              </a:rPr>
              <a:t> A set-up leg needs to be added.</a:t>
            </a:r>
          </a:p>
          <a:p>
            <a:pPr>
              <a:spcBef>
                <a:spcPts val="300"/>
              </a:spcBef>
            </a:pPr>
            <a:r>
              <a:rPr lang="en-US" sz="1500" dirty="0">
                <a:latin typeface="Arial" charset="0"/>
              </a:rPr>
              <a:t>The orange and yellow areas (SUAs) are off-limits except Edwards.</a:t>
            </a:r>
          </a:p>
          <a:p>
            <a:pPr>
              <a:spcBef>
                <a:spcPts val="300"/>
              </a:spcBef>
            </a:pPr>
            <a:r>
              <a:rPr lang="en-US" sz="1500" dirty="0">
                <a:latin typeface="Arial" charset="0"/>
              </a:rPr>
              <a:t>Mexican </a:t>
            </a:r>
            <a:r>
              <a:rPr lang="en-US" sz="1500" dirty="0" smtClean="0">
                <a:latin typeface="Arial" charset="0"/>
              </a:rPr>
              <a:t>air </a:t>
            </a:r>
            <a:r>
              <a:rPr lang="en-US" sz="1500" dirty="0">
                <a:latin typeface="Arial" charset="0"/>
              </a:rPr>
              <a:t>space </a:t>
            </a:r>
            <a:r>
              <a:rPr lang="en-US" sz="1500" dirty="0" smtClean="0">
                <a:latin typeface="Arial" charset="0"/>
              </a:rPr>
              <a:t>is </a:t>
            </a:r>
            <a:r>
              <a:rPr lang="en-US" sz="1500" dirty="0">
                <a:latin typeface="Arial" charset="0"/>
              </a:rPr>
              <a:t>off-limits </a:t>
            </a:r>
          </a:p>
          <a:p>
            <a:pPr>
              <a:spcBef>
                <a:spcPts val="300"/>
              </a:spcBef>
            </a:pPr>
            <a:r>
              <a:rPr lang="en-US" sz="1600" dirty="0" smtClean="0">
                <a:latin typeface="Arial" charset="0"/>
              </a:rPr>
              <a:t> </a:t>
            </a:r>
            <a:endParaRPr lang="en-US" sz="1600" dirty="0">
              <a:latin typeface="Arial" charset="0"/>
            </a:endParaRPr>
          </a:p>
        </p:txBody>
      </p:sp>
      <p:pic>
        <p:nvPicPr>
          <p:cNvPr id="29701" name="Content Placeholder 14" descr="BS1_postScience_0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832" r="-66" b="35048"/>
          <a:stretch>
            <a:fillRect/>
          </a:stretch>
        </p:blipFill>
        <p:spPr>
          <a:xfrm>
            <a:off x="152400" y="1752600"/>
            <a:ext cx="6019800" cy="4038600"/>
          </a:xfrm>
        </p:spPr>
      </p:pic>
      <p:pic>
        <p:nvPicPr>
          <p:cNvPr id="7" name="Picture 6" descr="BS1_1_postMOP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09800"/>
            <a:ext cx="6076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8"/>
          <p:cNvSpPr>
            <a:spLocks noChangeArrowheads="1"/>
          </p:cNvSpPr>
          <p:nvPr/>
        </p:nvSpPr>
        <p:spPr bwMode="auto">
          <a:xfrm>
            <a:off x="1247775" y="4065588"/>
            <a:ext cx="412750" cy="390525"/>
          </a:xfrm>
          <a:custGeom>
            <a:avLst/>
            <a:gdLst>
              <a:gd name="T0" fmla="*/ 11225 w 412218"/>
              <a:gd name="T1" fmla="*/ 78737 h 389896"/>
              <a:gd name="T2" fmla="*/ 190869 w 412218"/>
              <a:gd name="T3" fmla="*/ 67489 h 389896"/>
              <a:gd name="T4" fmla="*/ 415420 w 412218"/>
              <a:gd name="T5" fmla="*/ 0 h 389896"/>
              <a:gd name="T6" fmla="*/ 404193 w 412218"/>
              <a:gd name="T7" fmla="*/ 292452 h 389896"/>
              <a:gd name="T8" fmla="*/ 89821 w 412218"/>
              <a:gd name="T9" fmla="*/ 393685 h 389896"/>
              <a:gd name="T10" fmla="*/ 0 w 412218"/>
              <a:gd name="T11" fmla="*/ 337446 h 389896"/>
              <a:gd name="T12" fmla="*/ 101049 w 412218"/>
              <a:gd name="T13" fmla="*/ 269956 h 389896"/>
              <a:gd name="T14" fmla="*/ 11225 w 412218"/>
              <a:gd name="T15" fmla="*/ 78737 h 3898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2218"/>
              <a:gd name="T25" fmla="*/ 0 h 389896"/>
              <a:gd name="T26" fmla="*/ 412218 w 412218"/>
              <a:gd name="T27" fmla="*/ 389896 h 3898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2218" h="389896">
                <a:moveTo>
                  <a:pt x="11141" y="77979"/>
                </a:moveTo>
                <a:lnTo>
                  <a:pt x="189398" y="66839"/>
                </a:lnTo>
                <a:lnTo>
                  <a:pt x="412218" y="0"/>
                </a:lnTo>
                <a:lnTo>
                  <a:pt x="401077" y="289637"/>
                </a:lnTo>
                <a:lnTo>
                  <a:pt x="89129" y="389896"/>
                </a:lnTo>
                <a:lnTo>
                  <a:pt x="0" y="334197"/>
                </a:lnTo>
                <a:lnTo>
                  <a:pt x="100270" y="267358"/>
                </a:lnTo>
                <a:lnTo>
                  <a:pt x="11141" y="77979"/>
                </a:lnTo>
                <a:close/>
              </a:path>
            </a:pathLst>
          </a:custGeom>
          <a:solidFill>
            <a:srgbClr val="FF0000">
              <a:alpha val="18039"/>
            </a:srgbClr>
          </a:solidFill>
          <a:ln w="38100">
            <a:solidFill>
              <a:srgbClr val="FF0000">
                <a:alpha val="41176"/>
              </a:srgb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9"/>
          <p:cNvSpPr>
            <a:spLocks noChangeArrowheads="1"/>
          </p:cNvSpPr>
          <p:nvPr/>
        </p:nvSpPr>
        <p:spPr bwMode="auto">
          <a:xfrm>
            <a:off x="1671638" y="4478338"/>
            <a:ext cx="477837" cy="490537"/>
          </a:xfrm>
          <a:custGeom>
            <a:avLst/>
            <a:gdLst>
              <a:gd name="T0" fmla="*/ 0 w 479065"/>
              <a:gd name="T1" fmla="*/ 67152 h 490156"/>
              <a:gd name="T2" fmla="*/ 142622 w 479065"/>
              <a:gd name="T3" fmla="*/ 0 h 490156"/>
              <a:gd name="T4" fmla="*/ 471744 w 479065"/>
              <a:gd name="T5" fmla="*/ 167879 h 490156"/>
              <a:gd name="T6" fmla="*/ 285239 w 479065"/>
              <a:gd name="T7" fmla="*/ 425294 h 490156"/>
              <a:gd name="T8" fmla="*/ 175533 w 479065"/>
              <a:gd name="T9" fmla="*/ 492446 h 490156"/>
              <a:gd name="T10" fmla="*/ 219416 w 479065"/>
              <a:gd name="T11" fmla="*/ 313374 h 490156"/>
              <a:gd name="T12" fmla="*/ 21941 w 479065"/>
              <a:gd name="T13" fmla="*/ 134303 h 4901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9065"/>
              <a:gd name="T22" fmla="*/ 0 h 490156"/>
              <a:gd name="T23" fmla="*/ 479065 w 479065"/>
              <a:gd name="T24" fmla="*/ 490156 h 4901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9065" h="490156">
                <a:moveTo>
                  <a:pt x="0" y="66840"/>
                </a:moveTo>
                <a:lnTo>
                  <a:pt x="144834" y="0"/>
                </a:lnTo>
                <a:lnTo>
                  <a:pt x="479065" y="167099"/>
                </a:lnTo>
                <a:lnTo>
                  <a:pt x="289667" y="423316"/>
                </a:lnTo>
                <a:lnTo>
                  <a:pt x="178257" y="490156"/>
                </a:lnTo>
                <a:lnTo>
                  <a:pt x="222821" y="311917"/>
                </a:lnTo>
                <a:lnTo>
                  <a:pt x="22282" y="133679"/>
                </a:lnTo>
              </a:path>
            </a:pathLst>
          </a:custGeom>
          <a:solidFill>
            <a:srgbClr val="FF0000">
              <a:alpha val="32156"/>
            </a:srgbClr>
          </a:solidFill>
          <a:ln w="38100">
            <a:solidFill>
              <a:srgbClr val="FF0000">
                <a:alpha val="50980"/>
              </a:srgb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6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1-16 at 9.08.56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132"/>
            <a:ext cx="9144000" cy="6869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8600" y="1905000"/>
            <a:ext cx="2364750" cy="461665"/>
          </a:xfrm>
          <a:prstGeom prst="rect">
            <a:avLst/>
          </a:prstGeom>
          <a:solidFill>
            <a:schemeClr val="tx1"/>
          </a:solidFill>
          <a:ln w="3175" cap="sq" cmpd="sng">
            <a:solidFill>
              <a:schemeClr val="bg1">
                <a:lumMod val="50000"/>
              </a:schemeClr>
            </a:solidFill>
            <a:prstDash val="solid"/>
            <a:rou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2">
                    <a:lumMod val="90000"/>
                    <a:lumOff val="10000"/>
                  </a:schemeClr>
                </a:solidFill>
                <a:latin typeface="Helvetica Light"/>
                <a:cs typeface="Helvetica Light"/>
              </a:rPr>
              <a:t>SOFIA Science Center</a:t>
            </a:r>
          </a:p>
          <a:p>
            <a:r>
              <a:rPr lang="en-US" sz="1200" b="1" dirty="0" smtClean="0">
                <a:solidFill>
                  <a:schemeClr val="bg2">
                    <a:lumMod val="90000"/>
                    <a:lumOff val="10000"/>
                  </a:schemeClr>
                </a:solidFill>
                <a:latin typeface="Helvetica"/>
                <a:cs typeface="Helvetica"/>
              </a:rPr>
              <a:t>NASA Ames Research Center</a:t>
            </a:r>
            <a:endParaRPr lang="en-US" sz="1200" b="1" dirty="0">
              <a:solidFill>
                <a:schemeClr val="bg2">
                  <a:lumMod val="90000"/>
                  <a:lumOff val="1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4572000"/>
            <a:ext cx="3166176" cy="461665"/>
          </a:xfrm>
          <a:prstGeom prst="rect">
            <a:avLst/>
          </a:prstGeom>
          <a:solidFill>
            <a:schemeClr val="tx1"/>
          </a:solidFill>
          <a:ln w="3175" cap="sq" cmpd="sng">
            <a:solidFill>
              <a:schemeClr val="bg1">
                <a:lumMod val="50000"/>
              </a:schemeClr>
            </a:solidFill>
            <a:prstDash val="solid"/>
            <a:rou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2">
                    <a:lumMod val="90000"/>
                    <a:lumOff val="10000"/>
                  </a:schemeClr>
                </a:solidFill>
                <a:latin typeface="Helvetica Light"/>
                <a:cs typeface="Helvetica Light"/>
              </a:rPr>
              <a:t>SOFIA Operations Center</a:t>
            </a:r>
          </a:p>
          <a:p>
            <a:r>
              <a:rPr lang="en-US" sz="1200" b="1" dirty="0" smtClean="0">
                <a:solidFill>
                  <a:schemeClr val="bg2">
                    <a:lumMod val="90000"/>
                    <a:lumOff val="10000"/>
                  </a:schemeClr>
                </a:solidFill>
                <a:latin typeface="Helvetica"/>
                <a:cs typeface="Helvetica"/>
              </a:rPr>
              <a:t>NASA Armstrong Flight Research Center</a:t>
            </a:r>
          </a:p>
        </p:txBody>
      </p:sp>
      <p:cxnSp>
        <p:nvCxnSpPr>
          <p:cNvPr id="9" name="Straight Arrow Connector 8"/>
          <p:cNvCxnSpPr>
            <a:stCxn id="6" idx="1"/>
          </p:cNvCxnSpPr>
          <p:nvPr/>
        </p:nvCxnSpPr>
        <p:spPr>
          <a:xfrm flipH="1">
            <a:off x="3053595" y="2135833"/>
            <a:ext cx="985005" cy="1326737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1"/>
          </p:cNvCxnSpPr>
          <p:nvPr/>
        </p:nvCxnSpPr>
        <p:spPr>
          <a:xfrm flipH="1">
            <a:off x="4876800" y="4802833"/>
            <a:ext cx="762000" cy="336237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/>
          <p:nvPr/>
        </p:nvSpPr>
        <p:spPr>
          <a:xfrm>
            <a:off x="2824995" y="3462570"/>
            <a:ext cx="228600" cy="228600"/>
          </a:xfrm>
          <a:prstGeom prst="star5">
            <a:avLst/>
          </a:prstGeom>
          <a:solidFill>
            <a:srgbClr val="ED5D1D"/>
          </a:solidFill>
          <a:ln w="31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5-Point Star 12"/>
          <p:cNvSpPr/>
          <p:nvPr/>
        </p:nvSpPr>
        <p:spPr>
          <a:xfrm>
            <a:off x="4572000" y="5033665"/>
            <a:ext cx="228600" cy="228600"/>
          </a:xfrm>
          <a:prstGeom prst="star5">
            <a:avLst/>
          </a:prstGeom>
          <a:solidFill>
            <a:srgbClr val="ED5D1D"/>
          </a:solidFill>
          <a:ln w="31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SOFIALogoFooter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113" y="6439651"/>
            <a:ext cx="952500" cy="2675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SOFIA Science and Operations Centers</a:t>
            </a:r>
          </a:p>
        </p:txBody>
      </p:sp>
    </p:spTree>
    <p:extLst>
      <p:ext uri="{BB962C8B-B14F-4D97-AF65-F5344CB8AC3E}">
        <p14:creationId xmlns:p14="http://schemas.microsoft.com/office/powerpoint/2010/main" val="277997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 Operations Crew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795" b="17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5733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Telescope Observing Limits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85" b="-960"/>
          <a:stretch/>
        </p:blipFill>
        <p:spPr>
          <a:xfrm>
            <a:off x="457200" y="960527"/>
            <a:ext cx="8229600" cy="2832742"/>
          </a:xfrm>
        </p:spPr>
      </p:pic>
      <p:sp>
        <p:nvSpPr>
          <p:cNvPr id="7" name="TextBox 6"/>
          <p:cNvSpPr txBox="1"/>
          <p:nvPr/>
        </p:nvSpPr>
        <p:spPr>
          <a:xfrm>
            <a:off x="6019800" y="1154668"/>
            <a:ext cx="25146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 – 60 Degree Elevation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034" t="14360" r="18288" b="16160"/>
          <a:stretch/>
        </p:blipFill>
        <p:spPr>
          <a:xfrm>
            <a:off x="3657600" y="4495800"/>
            <a:ext cx="2304288" cy="1880455"/>
          </a:xfrm>
          <a:prstGeom prst="rect">
            <a:avLst/>
          </a:prstGeom>
        </p:spPr>
      </p:pic>
      <p:sp>
        <p:nvSpPr>
          <p:cNvPr id="9" name="Isosceles Triangle 8"/>
          <p:cNvSpPr/>
          <p:nvPr/>
        </p:nvSpPr>
        <p:spPr>
          <a:xfrm rot="9631015">
            <a:off x="4346210" y="4055578"/>
            <a:ext cx="350368" cy="1447800"/>
          </a:xfrm>
          <a:prstGeom prst="triangl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95800" y="39624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Azimuth Range +/- 3 Degrees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996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Far IR / Sub-mm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17963" cy="5256213"/>
          </a:xfrm>
        </p:spPr>
        <p:txBody>
          <a:bodyPr/>
          <a:lstStyle/>
          <a:p>
            <a:r>
              <a:rPr lang="en-US" sz="2400" dirty="0" smtClean="0"/>
              <a:t>Most of the energy of star formation regions, external galaxies, and cooler objects in the universe is in the far-IR and Sub-mm</a:t>
            </a:r>
          </a:p>
          <a:p>
            <a:r>
              <a:rPr lang="en-US" sz="2400" dirty="0" smtClean="0"/>
              <a:t>The most important emission lines responsible for the energy balance of the Interstellar Medium are in the far-infrared</a:t>
            </a:r>
            <a:endParaRPr lang="en-US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66800"/>
            <a:ext cx="4267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05400" y="5410200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The spectral energy distribution of the entire LMC, based on data from </a:t>
            </a:r>
            <a:r>
              <a:rPr lang="en-US" sz="1200" dirty="0" smtClean="0">
                <a:solidFill>
                  <a:schemeClr val="tx1"/>
                </a:solidFill>
              </a:rPr>
              <a:t>Spitzer,  IRAS </a:t>
            </a:r>
            <a:r>
              <a:rPr lang="en-US" sz="1200" dirty="0">
                <a:solidFill>
                  <a:schemeClr val="tx1"/>
                </a:solidFill>
              </a:rPr>
              <a:t>and FIRAS (Bernard et al. 2008). SEDS are fitted with the dusty PDR model </a:t>
            </a:r>
            <a:r>
              <a:rPr lang="en-US" sz="1200" dirty="0" smtClean="0">
                <a:solidFill>
                  <a:schemeClr val="tx1"/>
                </a:solidFill>
              </a:rPr>
              <a:t>of Galliano </a:t>
            </a:r>
            <a:r>
              <a:rPr lang="en-US" sz="1200" dirty="0">
                <a:solidFill>
                  <a:schemeClr val="tx1"/>
                </a:solidFill>
              </a:rPr>
              <a:t>et al. (2008</a:t>
            </a:r>
            <a:r>
              <a:rPr lang="en-US" sz="1200" dirty="0" smtClean="0">
                <a:solidFill>
                  <a:schemeClr val="tx1"/>
                </a:solidFill>
              </a:rPr>
              <a:t>).</a:t>
            </a:r>
          </a:p>
          <a:p>
            <a:r>
              <a:rPr lang="en-US" sz="1200" dirty="0">
                <a:solidFill>
                  <a:schemeClr val="tx1"/>
                </a:solidFill>
              </a:rPr>
              <a:t>Figure courtesy of Galliano.</a:t>
            </a:r>
          </a:p>
        </p:txBody>
      </p:sp>
    </p:spTree>
    <p:extLst>
      <p:ext uri="{BB962C8B-B14F-4D97-AF65-F5344CB8AC3E}">
        <p14:creationId xmlns:p14="http://schemas.microsoft.com/office/powerpoint/2010/main" val="3635562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of Sight Rewinds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6140" r="16140"/>
          <a:stretch>
            <a:fillRect/>
          </a:stretch>
        </p:blipFill>
        <p:spPr>
          <a:xfrm>
            <a:off x="838200" y="1066800"/>
            <a:ext cx="2286000" cy="256186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6214" r="16214"/>
          <a:stretch>
            <a:fillRect/>
          </a:stretch>
        </p:blipFill>
        <p:spPr>
          <a:xfrm>
            <a:off x="838200" y="3810001"/>
            <a:ext cx="2286000" cy="2561866"/>
          </a:xfrm>
        </p:spPr>
      </p:pic>
      <p:sp>
        <p:nvSpPr>
          <p:cNvPr id="7" name="TextBox 6"/>
          <p:cNvSpPr txBox="1"/>
          <p:nvPr/>
        </p:nvSpPr>
        <p:spPr>
          <a:xfrm>
            <a:off x="3733800" y="1219200"/>
            <a:ext cx="4724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As an Alt-Azimuth telescope, the field will rotate for objects being tracked by SOFIA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Speed of field rotation depends on location in sky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Unlike a pure Alt-</a:t>
            </a:r>
            <a:r>
              <a:rPr lang="en-US" sz="2400" dirty="0" err="1"/>
              <a:t>Az</a:t>
            </a:r>
            <a:r>
              <a:rPr lang="en-US" sz="2400" dirty="0"/>
              <a:t> telescope, SOFIA has limited capability rotate about optical axis to compensate for this rotation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Range is ~ 6 degrees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Before limit is hit, we execute a </a:t>
            </a:r>
            <a:r>
              <a:rPr lang="en-US" sz="2400" b="1" dirty="0" smtClean="0"/>
              <a:t>Line of Sight Rewind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290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SOFIA Flight</a:t>
            </a:r>
            <a:endParaRPr lang="en-US" dirty="0"/>
          </a:p>
        </p:txBody>
      </p:sp>
      <p:pic>
        <p:nvPicPr>
          <p:cNvPr id="7" name="SOFIA_FIFILS_Flight16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8789" y="990599"/>
            <a:ext cx="5662611" cy="5662611"/>
          </a:xfrm>
        </p:spPr>
      </p:pic>
    </p:spTree>
    <p:extLst>
      <p:ext uri="{BB962C8B-B14F-4D97-AF65-F5344CB8AC3E}">
        <p14:creationId xmlns:p14="http://schemas.microsoft.com/office/powerpoint/2010/main" val="263830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SOFIA Cycle 5 </a:t>
            </a:r>
            <a:r>
              <a:rPr lang="en-US" dirty="0" smtClean="0"/>
              <a:t>Call for Proposals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189913" cy="5257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Cycle </a:t>
            </a:r>
            <a:r>
              <a:rPr lang="en-US" sz="2800" dirty="0" smtClean="0"/>
              <a:t>5 </a:t>
            </a:r>
            <a:r>
              <a:rPr lang="en-US" sz="2800" dirty="0"/>
              <a:t>period: 1 </a:t>
            </a:r>
            <a:r>
              <a:rPr lang="en-US" sz="2800" dirty="0" smtClean="0"/>
              <a:t>February 2017 </a:t>
            </a:r>
            <a:r>
              <a:rPr lang="en-US" sz="2800" dirty="0"/>
              <a:t>– </a:t>
            </a:r>
            <a:r>
              <a:rPr lang="en-US" sz="2800" dirty="0" smtClean="0"/>
              <a:t>31 January </a:t>
            </a:r>
            <a:r>
              <a:rPr lang="en-US" sz="2800" dirty="0" smtClean="0"/>
              <a:t>2018</a:t>
            </a:r>
          </a:p>
          <a:p>
            <a:r>
              <a:rPr lang="en-US" sz="2800" dirty="0" smtClean="0"/>
              <a:t>104 Science Flights</a:t>
            </a:r>
          </a:p>
          <a:p>
            <a:pPr lvl="1"/>
            <a:r>
              <a:rPr lang="en-US" dirty="0" smtClean="0"/>
              <a:t>560 Hours</a:t>
            </a:r>
            <a:endParaRPr lang="en-US" dirty="0" smtClean="0"/>
          </a:p>
          <a:p>
            <a:r>
              <a:rPr lang="en-US" sz="2800" dirty="0" smtClean="0"/>
              <a:t>Southern Hemisphere Deployment in June-</a:t>
            </a:r>
            <a:r>
              <a:rPr lang="en-US" sz="2800" dirty="0" smtClean="0"/>
              <a:t>July 2017</a:t>
            </a:r>
            <a:endParaRPr lang="en-US" sz="2800" dirty="0" smtClean="0"/>
          </a:p>
          <a:p>
            <a:pPr lvl="1"/>
            <a:r>
              <a:rPr lang="en-US" dirty="0" smtClean="0"/>
              <a:t>Two instrument baseline</a:t>
            </a:r>
          </a:p>
          <a:p>
            <a:r>
              <a:rPr lang="en-US" sz="2800" dirty="0" smtClean="0"/>
              <a:t>Available </a:t>
            </a:r>
            <a:r>
              <a:rPr lang="en-US" sz="2800" dirty="0"/>
              <a:t>US funding: </a:t>
            </a:r>
            <a:r>
              <a:rPr lang="en-US" sz="2800" dirty="0" smtClean="0"/>
              <a:t>$5 </a:t>
            </a:r>
            <a:r>
              <a:rPr lang="en-US" sz="2800" dirty="0"/>
              <a:t>M</a:t>
            </a:r>
          </a:p>
          <a:p>
            <a:endParaRPr lang="en-US" sz="2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76200" y="6550025"/>
            <a:ext cx="2133600" cy="3079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598F5B8-1055-A141-B276-681CF6A1B7FB}" type="datetime3">
              <a:rPr lang="en-US" smtClean="0"/>
              <a:t>9 May 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1F39-11F9-FC4A-8FBB-0596B203593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9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382587"/>
          </a:xfrm>
        </p:spPr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89913" cy="52578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Call issued: April 29, 2016</a:t>
            </a:r>
          </a:p>
          <a:p>
            <a:pPr lvl="0"/>
            <a:r>
              <a:rPr lang="en-US" dirty="0" smtClean="0"/>
              <a:t>Call update: June 10, 2016</a:t>
            </a:r>
          </a:p>
          <a:p>
            <a:pPr lvl="0"/>
            <a:r>
              <a:rPr lang="en-US" dirty="0" smtClean="0"/>
              <a:t>Proposal deadline: July 1, 2016</a:t>
            </a:r>
          </a:p>
          <a:p>
            <a:pPr lvl="0"/>
            <a:r>
              <a:rPr lang="en-US" dirty="0" smtClean="0"/>
              <a:t>US TAC: late Aug 2016</a:t>
            </a:r>
          </a:p>
          <a:p>
            <a:pPr lvl="0"/>
            <a:r>
              <a:rPr lang="en-US" dirty="0" smtClean="0"/>
              <a:t>German TAC: early September 2016</a:t>
            </a:r>
          </a:p>
          <a:p>
            <a:pPr lvl="0"/>
            <a:r>
              <a:rPr lang="en-US" dirty="0" smtClean="0"/>
              <a:t>Selection announced: October 1, 2016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</a:t>
            </a:r>
            <a:r>
              <a:rPr lang="en-US" dirty="0" smtClean="0"/>
              <a:t>ominal </a:t>
            </a:r>
            <a:r>
              <a:rPr lang="en-US" dirty="0"/>
              <a:t>Cycle 4 observing </a:t>
            </a:r>
            <a:r>
              <a:rPr lang="en-US" dirty="0" smtClean="0"/>
              <a:t>period:</a:t>
            </a:r>
            <a:br>
              <a:rPr lang="en-US" dirty="0" smtClean="0"/>
            </a:br>
            <a:r>
              <a:rPr lang="en-US" dirty="0" smtClean="0"/>
              <a:t>1 Feb 2017 </a:t>
            </a:r>
            <a:r>
              <a:rPr lang="en-US" dirty="0"/>
              <a:t>– </a:t>
            </a:r>
            <a:r>
              <a:rPr lang="en-US" dirty="0" smtClean="0"/>
              <a:t>31 January 2018.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1F39-11F9-FC4A-8FBB-0596B203593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52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r>
              <a:rPr lang="en-US" dirty="0" smtClean="0"/>
              <a:t>Infrared Mission Coverage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90600"/>
            <a:ext cx="7505068" cy="528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8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62057main_ED11-0211-06_fu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5" y="0"/>
            <a:ext cx="914400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9800" y="457200"/>
            <a:ext cx="487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http://</a:t>
            </a:r>
            <a:r>
              <a:rPr lang="en-US" sz="3200" dirty="0" err="1" smtClean="0">
                <a:solidFill>
                  <a:schemeClr val="bg1"/>
                </a:solidFill>
              </a:rPr>
              <a:t>www.sofia.usra.edu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727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Importance of Far IR / Sub-mm -2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4800" y="1219201"/>
            <a:ext cx="3048000" cy="4876800"/>
          </a:xfrm>
        </p:spPr>
        <p:txBody>
          <a:bodyPr/>
          <a:lstStyle/>
          <a:p>
            <a:r>
              <a:rPr lang="en-US" sz="2400" dirty="0" smtClean="0"/>
              <a:t>Most of the key atomic and molecular tracers of the interstellar </a:t>
            </a:r>
            <a:r>
              <a:rPr lang="en-US" sz="2400" dirty="0"/>
              <a:t>m</a:t>
            </a:r>
            <a:r>
              <a:rPr lang="en-US" sz="2400" dirty="0" smtClean="0"/>
              <a:t>edium are in the Far Infrared and Sub-mm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257800" y="1143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Molecular Cloud Spectrum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48559" y="5838497"/>
            <a:ext cx="1846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Ted Bergin, 2008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72978"/>
            <a:ext cx="5276248" cy="409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95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SOFIA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3581400" cy="5181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infrared is a key part of the spectrum for studying young stars, galaxies, planets, and the interstellar medium.</a:t>
            </a:r>
          </a:p>
          <a:p>
            <a:r>
              <a:rPr lang="en-US" dirty="0" smtClean="0"/>
              <a:t>The Earth’s atmosphere is opaque to large parts of the infrared wavelength range.  Water vapor absorbs much of this radiation.</a:t>
            </a:r>
          </a:p>
          <a:p>
            <a:r>
              <a:rPr lang="en-US" dirty="0" smtClean="0"/>
              <a:t>Go to a place where there is much less water vapor.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3188"/>
            <a:ext cx="5029200" cy="40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23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Vapor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Common unit of water vapor overburden is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Vapor (PWV) </a:t>
            </a:r>
            <a:r>
              <a:rPr lang="en-US" dirty="0" smtClean="0"/>
              <a:t>which is the depth of water if the column of water vapor above you were condensed into liquid</a:t>
            </a:r>
          </a:p>
          <a:p>
            <a:pPr lvl="1"/>
            <a:r>
              <a:rPr lang="en-US" dirty="0" smtClean="0"/>
              <a:t>Good day at ALMA  ~700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</a:p>
          <a:p>
            <a:pPr lvl="1"/>
            <a:r>
              <a:rPr lang="en-US" dirty="0" smtClean="0"/>
              <a:t>Good day on SOFIA   ~10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" name="Picture 6" descr="atmos_trans_portrai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31660"/>
            <a:ext cx="8077200" cy="306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21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0" b="4118"/>
          <a:stretch/>
        </p:blipFill>
        <p:spPr bwMode="auto">
          <a:xfrm>
            <a:off x="1966" y="-13746"/>
            <a:ext cx="9142034" cy="6947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228600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SOFIA</a:t>
            </a:r>
          </a:p>
          <a:p>
            <a:pPr algn="ctr"/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Stratospheric Observatory for Infrared Astronomy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6358" y="4876800"/>
            <a:ext cx="89314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Collaboration between NASA and DLR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Highly modified 747-SP aircraft with a 2.7-m telescope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Flies up to 13.7 km  (45,000 feet), above 99.9% of the water vapor in the atmosphere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Suite of infrared imagers and spectrometers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Provides access to the infrared to the worldwide astronomical community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069179" y="6516784"/>
            <a:ext cx="1066800" cy="329184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5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LANE_NOSKI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81800" y="1295400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Telescope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1" y="5791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Science instrument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0600" y="1600200"/>
            <a:ext cx="1092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Main cabin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5000" y="8382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Science crew stations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cxnSp>
        <p:nvCxnSpPr>
          <p:cNvPr id="20" name="Straight Arrow Connector 19"/>
          <p:cNvCxnSpPr>
            <a:stCxn id="16" idx="2"/>
          </p:cNvCxnSpPr>
          <p:nvPr/>
        </p:nvCxnSpPr>
        <p:spPr>
          <a:xfrm flipH="1">
            <a:off x="6858000" y="1603177"/>
            <a:ext cx="420090" cy="1216223"/>
          </a:xfrm>
          <a:prstGeom prst="straightConnector1">
            <a:avLst/>
          </a:prstGeom>
          <a:ln>
            <a:solidFill>
              <a:srgbClr val="ED5D1D"/>
            </a:solidFill>
            <a:tailEnd type="arrow"/>
          </a:ln>
          <a:effectLst>
            <a:outerShdw dist="22987" dir="5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600200" y="1905000"/>
            <a:ext cx="1524000" cy="1600200"/>
          </a:xfrm>
          <a:prstGeom prst="straightConnector1">
            <a:avLst/>
          </a:prstGeom>
          <a:ln>
            <a:solidFill>
              <a:srgbClr val="ED5D1D"/>
            </a:solidFill>
            <a:tailEnd type="arrow"/>
          </a:ln>
          <a:effectLst>
            <a:outerShdw dist="22987" dir="5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9" idx="2"/>
          </p:cNvCxnSpPr>
          <p:nvPr/>
        </p:nvCxnSpPr>
        <p:spPr>
          <a:xfrm>
            <a:off x="2628900" y="1361420"/>
            <a:ext cx="876300" cy="1991380"/>
          </a:xfrm>
          <a:prstGeom prst="straightConnector1">
            <a:avLst/>
          </a:prstGeom>
          <a:ln>
            <a:solidFill>
              <a:srgbClr val="ED5D1D"/>
            </a:solidFill>
            <a:tailEnd type="arrow"/>
          </a:ln>
          <a:effectLst>
            <a:outerShdw dist="22987" dir="5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4" idx="1"/>
          </p:cNvCxnSpPr>
          <p:nvPr/>
        </p:nvCxnSpPr>
        <p:spPr>
          <a:xfrm flipH="1" flipV="1">
            <a:off x="6324600" y="3276600"/>
            <a:ext cx="1219200" cy="1268252"/>
          </a:xfrm>
          <a:prstGeom prst="straightConnector1">
            <a:avLst/>
          </a:prstGeom>
          <a:ln>
            <a:solidFill>
              <a:srgbClr val="ED5D1D"/>
            </a:solidFill>
            <a:tailEnd type="arrow"/>
          </a:ln>
          <a:effectLst>
            <a:outerShdw dist="22987" dir="5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543800" y="4283242"/>
            <a:ext cx="933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Pressure </a:t>
            </a:r>
            <a:b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bulkhead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cxnSp>
        <p:nvCxnSpPr>
          <p:cNvPr id="25" name="Straight Arrow Connector 24"/>
          <p:cNvCxnSpPr>
            <a:stCxn id="17" idx="0"/>
          </p:cNvCxnSpPr>
          <p:nvPr/>
        </p:nvCxnSpPr>
        <p:spPr>
          <a:xfrm flipV="1">
            <a:off x="3467101" y="3352800"/>
            <a:ext cx="1943099" cy="2438400"/>
          </a:xfrm>
          <a:prstGeom prst="straightConnector1">
            <a:avLst/>
          </a:prstGeom>
          <a:ln>
            <a:solidFill>
              <a:srgbClr val="ED5D1D"/>
            </a:solidFill>
            <a:tailEnd type="arrow"/>
          </a:ln>
          <a:effectLst>
            <a:outerShdw dist="22987" dir="5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27026" y="474773"/>
            <a:ext cx="4111290" cy="0"/>
          </a:xfrm>
          <a:prstGeom prst="line">
            <a:avLst/>
          </a:prstGeom>
          <a:ln w="31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85000">
                  <a:srgbClr val="FFFFFF">
                    <a:alpha val="0"/>
                  </a:srgb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/>
          <p:cNvSpPr txBox="1">
            <a:spLocks/>
          </p:cNvSpPr>
          <p:nvPr/>
        </p:nvSpPr>
        <p:spPr>
          <a:xfrm>
            <a:off x="242530" y="-4921"/>
            <a:ext cx="8671283" cy="692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u="none" kern="1200">
                <a:solidFill>
                  <a:srgbClr val="132C5C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SOFIA Interior Layout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 descr="SOFIALogoFooter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113" y="6439651"/>
            <a:ext cx="952500" cy="2675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8788" y="-1243263"/>
            <a:ext cx="73483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Helvetica"/>
                <a:cs typeface="Helvetica"/>
              </a:rPr>
              <a:t>SOFIA is a highly modified Boeing 747SP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66800" y="55626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Education stations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cxnSp>
        <p:nvCxnSpPr>
          <p:cNvPr id="27" name="Straight Arrow Connector 26"/>
          <p:cNvCxnSpPr>
            <a:stCxn id="26" idx="0"/>
          </p:cNvCxnSpPr>
          <p:nvPr/>
        </p:nvCxnSpPr>
        <p:spPr>
          <a:xfrm flipV="1">
            <a:off x="1790700" y="4038600"/>
            <a:ext cx="876300" cy="1524000"/>
          </a:xfrm>
          <a:prstGeom prst="straightConnector1">
            <a:avLst/>
          </a:prstGeom>
          <a:ln>
            <a:solidFill>
              <a:srgbClr val="ED5D1D"/>
            </a:solidFill>
            <a:tailEnd type="arrow"/>
          </a:ln>
          <a:effectLst>
            <a:outerShdw dist="22987" dir="5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6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6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1975" y="1130370"/>
            <a:ext cx="6262025" cy="5273284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 flipH="1">
            <a:off x="3544778" y="5786090"/>
            <a:ext cx="1371600" cy="0"/>
          </a:xfrm>
          <a:prstGeom prst="straightConnector1">
            <a:avLst/>
          </a:prstGeom>
          <a:ln>
            <a:solidFill>
              <a:srgbClr val="ED5D1D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708858" y="5786090"/>
            <a:ext cx="1217766" cy="2025"/>
          </a:xfrm>
          <a:prstGeom prst="straightConnector1">
            <a:avLst/>
          </a:prstGeom>
          <a:ln>
            <a:solidFill>
              <a:srgbClr val="ED5D1D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75824" y="5624066"/>
            <a:ext cx="404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Aft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52466" y="5611881"/>
            <a:ext cx="84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Forward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228601" y="1600200"/>
            <a:ext cx="2057400" cy="4038600"/>
          </a:xfrm>
          <a:prstGeom prst="rect">
            <a:avLst/>
          </a:prstGeom>
        </p:spPr>
        <p:txBody>
          <a:bodyPr/>
          <a:lstStyle>
            <a:lvl1pPr marL="288925" marR="0" indent="-2889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2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519113" marR="0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›"/>
              <a:tabLst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738188" marR="0" indent="-2190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969963" marR="0" indent="-2317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»"/>
              <a:tabLst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33363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The telescope is a major contribution from Germany</a:t>
            </a:r>
          </a:p>
          <a:p>
            <a:pPr marL="233363" indent="-233363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2.7 </a:t>
            </a:r>
            <a:r>
              <a:rPr lang="en-US" sz="1800" dirty="0"/>
              <a:t>meter </a:t>
            </a:r>
            <a:r>
              <a:rPr lang="en-US" sz="1800" dirty="0" smtClean="0"/>
              <a:t>diameter mirror</a:t>
            </a:r>
            <a:endParaRPr lang="en-US" sz="1800" dirty="0"/>
          </a:p>
          <a:p>
            <a:pPr marL="233363" indent="-233363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Wavelength: 0.3 to 1,600 microns </a:t>
            </a:r>
            <a:endParaRPr lang="en-US" sz="1800" dirty="0"/>
          </a:p>
          <a:p>
            <a:pPr marL="233363" indent="-233363"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Installed </a:t>
            </a:r>
            <a:r>
              <a:rPr lang="en-US" sz="1800" dirty="0" smtClean="0"/>
              <a:t>weight</a:t>
            </a:r>
            <a:r>
              <a:rPr lang="en-US" sz="1800" dirty="0"/>
              <a:t>: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17 metric tons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698500"/>
          </a:xfrm>
        </p:spPr>
        <p:txBody>
          <a:bodyPr/>
          <a:lstStyle/>
          <a:p>
            <a:pPr algn="ctr"/>
            <a:r>
              <a:rPr lang="en-US" sz="3200" dirty="0"/>
              <a:t>The SOFIA Telescope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09CC-B4C0-EB48-8A97-5DEC2430C12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 descr="aa05384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038600"/>
            <a:ext cx="507802" cy="1511595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7010400" y="1447800"/>
            <a:ext cx="914400" cy="198120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7162800" y="2819400"/>
            <a:ext cx="762000" cy="60960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162800" y="2819400"/>
            <a:ext cx="381000" cy="91440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477000" y="3657600"/>
            <a:ext cx="990600" cy="0"/>
          </a:xfrm>
          <a:prstGeom prst="straightConnector1">
            <a:avLst/>
          </a:prstGeom>
          <a:ln w="63500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ube 1"/>
          <p:cNvSpPr/>
          <p:nvPr/>
        </p:nvSpPr>
        <p:spPr>
          <a:xfrm>
            <a:off x="2438400" y="3352800"/>
            <a:ext cx="914400" cy="53340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endCxn id="2" idx="4"/>
          </p:cNvCxnSpPr>
          <p:nvPr/>
        </p:nvCxnSpPr>
        <p:spPr>
          <a:xfrm flipH="1">
            <a:off x="3219450" y="3657600"/>
            <a:ext cx="571500" cy="28575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10000" y="3657600"/>
            <a:ext cx="25908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38400" y="3581400"/>
            <a:ext cx="838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INSTRUMENT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20596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8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Arial" charset="0"/>
                <a:ea typeface="SimSun" charset="0"/>
              </a:rPr>
              <a:t>You had to be tough to be an airborne astronomer</a:t>
            </a:r>
          </a:p>
        </p:txBody>
      </p:sp>
      <p:pic>
        <p:nvPicPr>
          <p:cNvPr id="8195" name="Content Placeholder 4" descr="frank3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600200"/>
            <a:ext cx="6259513" cy="4191000"/>
          </a:xfrm>
        </p:spPr>
      </p:pic>
    </p:spTree>
    <p:extLst>
      <p:ext uri="{BB962C8B-B14F-4D97-AF65-F5344CB8AC3E}">
        <p14:creationId xmlns:p14="http://schemas.microsoft.com/office/powerpoint/2010/main" val="275569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OFI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SOFIA1.potx</Template>
  <TotalTime>9414</TotalTime>
  <Words>942</Words>
  <Application>Microsoft Macintosh PowerPoint</Application>
  <PresentationFormat>On-screen Show (4:3)</PresentationFormat>
  <Paragraphs>162</Paragraphs>
  <Slides>25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SOFIA1</vt:lpstr>
      <vt:lpstr>Introduction to SOFIA and  Airborne Infrared Astronomy</vt:lpstr>
      <vt:lpstr>Importance of Far IR / Sub-mm</vt:lpstr>
      <vt:lpstr>Importance of Far IR / Sub-mm -2</vt:lpstr>
      <vt:lpstr>Motivation for SOFIA</vt:lpstr>
      <vt:lpstr>Water Vapor</vt:lpstr>
      <vt:lpstr>PowerPoint Presentation</vt:lpstr>
      <vt:lpstr>PowerPoint Presentation</vt:lpstr>
      <vt:lpstr>The SOFIA Telescope</vt:lpstr>
      <vt:lpstr>You had to be tough to be an airborne astronomer</vt:lpstr>
      <vt:lpstr>That Was Then</vt:lpstr>
      <vt:lpstr>SOFIA Instrument Complement</vt:lpstr>
      <vt:lpstr>HAWC+</vt:lpstr>
      <vt:lpstr>SOFIA Instrument Complement</vt:lpstr>
      <vt:lpstr>Life Cycle of a SOFIA Observation</vt:lpstr>
      <vt:lpstr>Other Key Observational Considerations</vt:lpstr>
      <vt:lpstr>Flight Planning − A jig saw puzzle with changing tiles</vt:lpstr>
      <vt:lpstr>SOFIA Science and Operations Centers</vt:lpstr>
      <vt:lpstr>Mission Operations Crew</vt:lpstr>
      <vt:lpstr>Telescope Observing Limits</vt:lpstr>
      <vt:lpstr>Line of Sight Rewinds</vt:lpstr>
      <vt:lpstr>Typical SOFIA Flight</vt:lpstr>
      <vt:lpstr>SOFIA Cycle 5 Call for Proposals</vt:lpstr>
      <vt:lpstr>Timeline</vt:lpstr>
      <vt:lpstr>Infrared Mission Coverage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OC1D Science Objectives</dc:title>
  <dc:creator>Erick Young</dc:creator>
  <cp:lastModifiedBy>Erick Young</cp:lastModifiedBy>
  <cp:revision>156</cp:revision>
  <cp:lastPrinted>2015-05-26T17:41:02Z</cp:lastPrinted>
  <dcterms:created xsi:type="dcterms:W3CDTF">2013-09-04T19:51:22Z</dcterms:created>
  <dcterms:modified xsi:type="dcterms:W3CDTF">2016-05-10T15:03:32Z</dcterms:modified>
</cp:coreProperties>
</file>