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sldIdLst>
    <p:sldId id="317" r:id="rId2"/>
    <p:sldId id="318"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4144"/>
    <a:srgbClr val="B22F2B"/>
    <a:srgbClr val="A01E21"/>
    <a:srgbClr val="A05F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83" autoAdjust="0"/>
    <p:restoredTop sz="79184" autoAdjust="0"/>
  </p:normalViewPr>
  <p:slideViewPr>
    <p:cSldViewPr snapToGrid="0" snapToObjects="1">
      <p:cViewPr varScale="1">
        <p:scale>
          <a:sx n="100" d="100"/>
          <a:sy n="100" d="100"/>
        </p:scale>
        <p:origin x="1344" y="168"/>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36B3A6-FA45-4375-8008-2B6A0FE4B0DD}" type="datetimeFigureOut">
              <a:rPr lang="en-US" smtClean="0"/>
              <a:t>9/3/21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9AA3C6-7FD5-4B98-A369-436189BB4637}" type="slidenum">
              <a:rPr lang="en-US" smtClean="0"/>
              <a:t>‹#›</a:t>
            </a:fld>
            <a:endParaRPr lang="en-US"/>
          </a:p>
        </p:txBody>
      </p:sp>
    </p:spTree>
    <p:extLst>
      <p:ext uri="{BB962C8B-B14F-4D97-AF65-F5344CB8AC3E}">
        <p14:creationId xmlns:p14="http://schemas.microsoft.com/office/powerpoint/2010/main" val="1723259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Paper DOI: http://</a:t>
            </a:r>
            <a:r>
              <a:rPr lang="en-US" dirty="0" err="1"/>
              <a:t>doi.org</a:t>
            </a:r>
            <a:r>
              <a:rPr lang="en-US" dirty="0"/>
              <a:t>/10.1051/0004-6361/202039645</a:t>
            </a:r>
          </a:p>
          <a:p>
            <a:r>
              <a:rPr lang="en-US" dirty="0"/>
              <a:t>High-res image link: https://</a:t>
            </a:r>
            <a:r>
              <a:rPr lang="en-US" dirty="0" err="1"/>
              <a:t>www.sofia.usra.edu</a:t>
            </a:r>
            <a:r>
              <a:rPr lang="en-US" dirty="0"/>
              <a:t>/sites/default/files/Public/SCI2021_009.jpg</a:t>
            </a:r>
          </a:p>
          <a:p>
            <a:r>
              <a:rPr lang="en-US" dirty="0"/>
              <a:t>Science Spotlight: https://</a:t>
            </a:r>
            <a:r>
              <a:rPr lang="en-US" dirty="0" err="1"/>
              <a:t>www.sofia.usra.edu</a:t>
            </a:r>
            <a:r>
              <a:rPr lang="en-US" dirty="0"/>
              <a:t>/multimedia/science-results-archive/episodic-accretion-massive-star-formation</a:t>
            </a:r>
          </a:p>
        </p:txBody>
      </p:sp>
      <p:sp>
        <p:nvSpPr>
          <p:cNvPr id="4" name="Slide Number Placeholder 3"/>
          <p:cNvSpPr>
            <a:spLocks noGrp="1"/>
          </p:cNvSpPr>
          <p:nvPr>
            <p:ph type="sldNum" sz="quarter" idx="10"/>
          </p:nvPr>
        </p:nvSpPr>
        <p:spPr/>
        <p:txBody>
          <a:bodyPr/>
          <a:lstStyle/>
          <a:p>
            <a:fld id="{579AA3C6-7FD5-4B98-A369-436189BB4637}" type="slidenum">
              <a:rPr lang="en-US" smtClean="0"/>
              <a:t>1</a:t>
            </a:fld>
            <a:endParaRPr lang="en-US"/>
          </a:p>
        </p:txBody>
      </p:sp>
    </p:spTree>
    <p:extLst>
      <p:ext uri="{BB962C8B-B14F-4D97-AF65-F5344CB8AC3E}">
        <p14:creationId xmlns:p14="http://schemas.microsoft.com/office/powerpoint/2010/main" val="1917831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High-res image link: https://</a:t>
            </a:r>
            <a:r>
              <a:rPr lang="en-US" dirty="0" err="1"/>
              <a:t>www.sofia.usra.edu</a:t>
            </a:r>
            <a:r>
              <a:rPr lang="en-US" dirty="0"/>
              <a:t>/sites/default/files/Public/SCI2021_008.png</a:t>
            </a:r>
          </a:p>
        </p:txBody>
      </p:sp>
      <p:sp>
        <p:nvSpPr>
          <p:cNvPr id="4" name="Slide Number Placeholder 3"/>
          <p:cNvSpPr>
            <a:spLocks noGrp="1"/>
          </p:cNvSpPr>
          <p:nvPr>
            <p:ph type="sldNum" sz="quarter" idx="10"/>
          </p:nvPr>
        </p:nvSpPr>
        <p:spPr/>
        <p:txBody>
          <a:bodyPr/>
          <a:lstStyle/>
          <a:p>
            <a:fld id="{579AA3C6-7FD5-4B98-A369-436189BB4637}" type="slidenum">
              <a:rPr lang="en-US" smtClean="0"/>
              <a:t>2</a:t>
            </a:fld>
            <a:endParaRPr lang="en-US"/>
          </a:p>
        </p:txBody>
      </p:sp>
    </p:spTree>
    <p:extLst>
      <p:ext uri="{BB962C8B-B14F-4D97-AF65-F5344CB8AC3E}">
        <p14:creationId xmlns:p14="http://schemas.microsoft.com/office/powerpoint/2010/main" val="27723170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6F299CC-8742-DC45-8759-6D3277B7ECA1}"/>
              </a:ext>
            </a:extLst>
          </p:cNvPr>
          <p:cNvPicPr>
            <a:picLocks noChangeAspect="1"/>
          </p:cNvPicPr>
          <p:nvPr userDrawn="1"/>
        </p:nvPicPr>
        <p:blipFill>
          <a:blip r:embed="rId2">
            <a:alphaModFix/>
            <a:duotone>
              <a:prstClr val="black"/>
              <a:schemeClr val="accent5">
                <a:tint val="45000"/>
                <a:satMod val="400000"/>
              </a:schemeClr>
            </a:duotone>
          </a:blip>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5AD1019F-39EC-1849-8FED-1D0605908C38}"/>
              </a:ext>
            </a:extLst>
          </p:cNvPr>
          <p:cNvSpPr>
            <a:spLocks noGrp="1"/>
          </p:cNvSpPr>
          <p:nvPr>
            <p:ph type="sldNum" sz="quarter" idx="12"/>
          </p:nvPr>
        </p:nvSpPr>
        <p:spPr/>
        <p:txBody>
          <a:bodyPr/>
          <a:lstStyle/>
          <a:p>
            <a:fld id="{0B662815-6E7C-AF49-A41C-CEAF29F470AD}" type="slidenum">
              <a:rPr lang="en-US" smtClean="0"/>
              <a:t>‹#›</a:t>
            </a:fld>
            <a:endParaRPr lang="en-US"/>
          </a:p>
        </p:txBody>
      </p:sp>
      <p:pic>
        <p:nvPicPr>
          <p:cNvPr id="15" name="Picture 14">
            <a:extLst>
              <a:ext uri="{FF2B5EF4-FFF2-40B4-BE49-F238E27FC236}">
                <a16:creationId xmlns:a16="http://schemas.microsoft.com/office/drawing/2014/main" id="{DA0CD7C9-4A29-5F49-B790-15F10A909497}"/>
              </a:ext>
            </a:extLst>
          </p:cNvPr>
          <p:cNvPicPr>
            <a:picLocks noChangeAspect="1"/>
          </p:cNvPicPr>
          <p:nvPr userDrawn="1"/>
        </p:nvPicPr>
        <p:blipFill>
          <a:blip r:embed="rId3"/>
          <a:stretch>
            <a:fillRect/>
          </a:stretch>
        </p:blipFill>
        <p:spPr>
          <a:xfrm>
            <a:off x="8376364" y="6061354"/>
            <a:ext cx="777240" cy="682455"/>
          </a:xfrm>
          <a:prstGeom prst="rect">
            <a:avLst/>
          </a:prstGeom>
        </p:spPr>
      </p:pic>
      <p:pic>
        <p:nvPicPr>
          <p:cNvPr id="16" name="Picture 15">
            <a:extLst>
              <a:ext uri="{FF2B5EF4-FFF2-40B4-BE49-F238E27FC236}">
                <a16:creationId xmlns:a16="http://schemas.microsoft.com/office/drawing/2014/main" id="{5DEF66FE-D07C-A24D-B835-45EE954D6EE7}"/>
              </a:ext>
            </a:extLst>
          </p:cNvPr>
          <p:cNvPicPr>
            <a:picLocks noChangeAspect="1"/>
          </p:cNvPicPr>
          <p:nvPr userDrawn="1"/>
        </p:nvPicPr>
        <p:blipFill>
          <a:blip r:embed="rId4"/>
          <a:stretch>
            <a:fillRect/>
          </a:stretch>
        </p:blipFill>
        <p:spPr>
          <a:xfrm>
            <a:off x="9273308" y="6061354"/>
            <a:ext cx="859536" cy="687629"/>
          </a:xfrm>
          <a:prstGeom prst="rect">
            <a:avLst/>
          </a:prstGeom>
        </p:spPr>
      </p:pic>
      <p:pic>
        <p:nvPicPr>
          <p:cNvPr id="17" name="Picture 16">
            <a:extLst>
              <a:ext uri="{FF2B5EF4-FFF2-40B4-BE49-F238E27FC236}">
                <a16:creationId xmlns:a16="http://schemas.microsoft.com/office/drawing/2014/main" id="{728F1E72-0EC3-834B-9EF4-9A7F2234A9F7}"/>
              </a:ext>
            </a:extLst>
          </p:cNvPr>
          <p:cNvPicPr>
            <a:picLocks noChangeAspect="1"/>
          </p:cNvPicPr>
          <p:nvPr userDrawn="1"/>
        </p:nvPicPr>
        <p:blipFill>
          <a:blip r:embed="rId5"/>
          <a:stretch>
            <a:fillRect/>
          </a:stretch>
        </p:blipFill>
        <p:spPr>
          <a:xfrm>
            <a:off x="10246207" y="6061354"/>
            <a:ext cx="914400" cy="685800"/>
          </a:xfrm>
          <a:prstGeom prst="rect">
            <a:avLst/>
          </a:prstGeom>
        </p:spPr>
      </p:pic>
      <p:pic>
        <p:nvPicPr>
          <p:cNvPr id="18" name="Picture 17">
            <a:extLst>
              <a:ext uri="{FF2B5EF4-FFF2-40B4-BE49-F238E27FC236}">
                <a16:creationId xmlns:a16="http://schemas.microsoft.com/office/drawing/2014/main" id="{4EFFDD09-0E77-8043-8194-8FAAB8243892}"/>
              </a:ext>
            </a:extLst>
          </p:cNvPr>
          <p:cNvPicPr>
            <a:picLocks noChangeAspect="1"/>
          </p:cNvPicPr>
          <p:nvPr userDrawn="1"/>
        </p:nvPicPr>
        <p:blipFill>
          <a:blip r:embed="rId6"/>
          <a:stretch>
            <a:fillRect/>
          </a:stretch>
        </p:blipFill>
        <p:spPr>
          <a:xfrm>
            <a:off x="11273970" y="6061354"/>
            <a:ext cx="804672" cy="689719"/>
          </a:xfrm>
          <a:prstGeom prst="rect">
            <a:avLst/>
          </a:prstGeom>
        </p:spPr>
      </p:pic>
      <p:pic>
        <p:nvPicPr>
          <p:cNvPr id="19" name="Picture 18">
            <a:extLst>
              <a:ext uri="{FF2B5EF4-FFF2-40B4-BE49-F238E27FC236}">
                <a16:creationId xmlns:a16="http://schemas.microsoft.com/office/drawing/2014/main" id="{ECF40FD0-5630-694A-A5E6-43E0359B6AB8}"/>
              </a:ext>
            </a:extLst>
          </p:cNvPr>
          <p:cNvPicPr>
            <a:picLocks noChangeAspect="1"/>
          </p:cNvPicPr>
          <p:nvPr userDrawn="1"/>
        </p:nvPicPr>
        <p:blipFill>
          <a:blip r:embed="rId7"/>
          <a:stretch>
            <a:fillRect/>
          </a:stretch>
        </p:blipFill>
        <p:spPr>
          <a:xfrm>
            <a:off x="34474" y="6085821"/>
            <a:ext cx="2311400" cy="762000"/>
          </a:xfrm>
          <a:prstGeom prst="rect">
            <a:avLst/>
          </a:prstGeom>
        </p:spPr>
      </p:pic>
      <p:sp>
        <p:nvSpPr>
          <p:cNvPr id="21" name="Title 1">
            <a:extLst>
              <a:ext uri="{FF2B5EF4-FFF2-40B4-BE49-F238E27FC236}">
                <a16:creationId xmlns:a16="http://schemas.microsoft.com/office/drawing/2014/main" id="{BD6DA7E7-855A-3D49-A8B1-12E968B2E8EC}"/>
              </a:ext>
            </a:extLst>
          </p:cNvPr>
          <p:cNvSpPr>
            <a:spLocks noGrp="1"/>
          </p:cNvSpPr>
          <p:nvPr>
            <p:ph type="ctrTitle" idx="4294967295"/>
          </p:nvPr>
        </p:nvSpPr>
        <p:spPr>
          <a:xfrm>
            <a:off x="1524000" y="1122363"/>
            <a:ext cx="9144000" cy="2387600"/>
          </a:xfrm>
        </p:spPr>
        <p:txBody>
          <a:bodyPr/>
          <a:lstStyle/>
          <a:p>
            <a:r>
              <a:rPr lang="en-US" b="1" dirty="0">
                <a:solidFill>
                  <a:schemeClr val="bg1"/>
                </a:solidFill>
                <a:latin typeface="Century Gothic" panose="020B0502020202020204" pitchFamily="34" charset="0"/>
              </a:rPr>
              <a:t>Click to add title</a:t>
            </a:r>
          </a:p>
        </p:txBody>
      </p:sp>
      <p:sp>
        <p:nvSpPr>
          <p:cNvPr id="22" name="Subtitle 2">
            <a:extLst>
              <a:ext uri="{FF2B5EF4-FFF2-40B4-BE49-F238E27FC236}">
                <a16:creationId xmlns:a16="http://schemas.microsoft.com/office/drawing/2014/main" id="{DDE12B98-0CD1-B84B-9FD1-A764BBF652C2}"/>
              </a:ext>
            </a:extLst>
          </p:cNvPr>
          <p:cNvSpPr>
            <a:spLocks noGrp="1"/>
          </p:cNvSpPr>
          <p:nvPr>
            <p:ph type="subTitle" idx="4294967295"/>
          </p:nvPr>
        </p:nvSpPr>
        <p:spPr>
          <a:xfrm>
            <a:off x="435429" y="4383313"/>
            <a:ext cx="10232571" cy="1161143"/>
          </a:xfrm>
        </p:spPr>
        <p:txBody>
          <a:bodyPr>
            <a:normAutofit/>
          </a:bodyPr>
          <a:lstStyle/>
          <a:p>
            <a:pPr algn="l"/>
            <a:r>
              <a:rPr lang="en-US" dirty="0">
                <a:solidFill>
                  <a:schemeClr val="bg1"/>
                </a:solidFill>
                <a:latin typeface="Century Gothic" panose="020B0502020202020204" pitchFamily="34" charset="0"/>
              </a:rPr>
              <a:t>Speaker</a:t>
            </a:r>
          </a:p>
          <a:p>
            <a:pPr algn="l"/>
            <a:r>
              <a:rPr lang="en-US" dirty="0">
                <a:solidFill>
                  <a:schemeClr val="bg1"/>
                </a:solidFill>
                <a:latin typeface="Century Gothic" panose="020B0502020202020204" pitchFamily="34" charset="0"/>
              </a:rPr>
              <a:t>Month Year</a:t>
            </a:r>
          </a:p>
        </p:txBody>
      </p:sp>
      <p:cxnSp>
        <p:nvCxnSpPr>
          <p:cNvPr id="13" name="Straight Connector 12">
            <a:extLst>
              <a:ext uri="{FF2B5EF4-FFF2-40B4-BE49-F238E27FC236}">
                <a16:creationId xmlns:a16="http://schemas.microsoft.com/office/drawing/2014/main" id="{9261B528-6675-224E-81EE-229D08F1461F}"/>
              </a:ext>
            </a:extLst>
          </p:cNvPr>
          <p:cNvCxnSpPr/>
          <p:nvPr userDrawn="1"/>
        </p:nvCxnSpPr>
        <p:spPr>
          <a:xfrm>
            <a:off x="0" y="5870073"/>
            <a:ext cx="12192000" cy="0"/>
          </a:xfrm>
          <a:prstGeom prst="line">
            <a:avLst/>
          </a:prstGeom>
          <a:ln w="63500" cmpd="sng">
            <a:gradFill flip="none" rotWithShape="1">
              <a:gsLst>
                <a:gs pos="0">
                  <a:schemeClr val="accent1">
                    <a:lumMod val="5000"/>
                    <a:lumOff val="95000"/>
                  </a:schemeClr>
                </a:gs>
                <a:gs pos="54000">
                  <a:schemeClr val="accent1"/>
                </a:gs>
                <a:gs pos="100000">
                  <a:schemeClr val="bg1"/>
                </a:gs>
              </a:gsLst>
              <a:lin ang="10800000" scaled="1"/>
              <a:tileRect/>
            </a:gra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8863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A1B58-8ADB-0B47-A512-9A6F93B74B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E90CBD-4BB8-2A4B-8BA6-6B0028CD3A9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AAF73E5-CEEA-094D-A3AD-1280333910FD}"/>
              </a:ext>
            </a:extLst>
          </p:cNvPr>
          <p:cNvSpPr>
            <a:spLocks noGrp="1"/>
          </p:cNvSpPr>
          <p:nvPr>
            <p:ph type="sldNum" sz="quarter" idx="12"/>
          </p:nvPr>
        </p:nvSpPr>
        <p:spPr/>
        <p:txBody>
          <a:bodyPr/>
          <a:lstStyle/>
          <a:p>
            <a:fld id="{0B662815-6E7C-AF49-A41C-CEAF29F470AD}" type="slidenum">
              <a:rPr lang="en-US" smtClean="0"/>
              <a:t>‹#›</a:t>
            </a:fld>
            <a:endParaRPr lang="en-US"/>
          </a:p>
        </p:txBody>
      </p:sp>
    </p:spTree>
    <p:extLst>
      <p:ext uri="{BB962C8B-B14F-4D97-AF65-F5344CB8AC3E}">
        <p14:creationId xmlns:p14="http://schemas.microsoft.com/office/powerpoint/2010/main" val="3875466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F20010-A7C9-9641-9A66-7B3106E6914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0008AFD-2DB5-A24C-BA41-2D6A569D098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7FEA615-CFF1-7748-AB57-085D3DFB9A05}"/>
              </a:ext>
            </a:extLst>
          </p:cNvPr>
          <p:cNvSpPr>
            <a:spLocks noGrp="1"/>
          </p:cNvSpPr>
          <p:nvPr>
            <p:ph type="sldNum" sz="quarter" idx="12"/>
          </p:nvPr>
        </p:nvSpPr>
        <p:spPr/>
        <p:txBody>
          <a:bodyPr/>
          <a:lstStyle/>
          <a:p>
            <a:fld id="{0B662815-6E7C-AF49-A41C-CEAF29F470AD}" type="slidenum">
              <a:rPr lang="en-US" smtClean="0"/>
              <a:t>‹#›</a:t>
            </a:fld>
            <a:endParaRPr lang="en-US"/>
          </a:p>
        </p:txBody>
      </p:sp>
    </p:spTree>
    <p:extLst>
      <p:ext uri="{BB962C8B-B14F-4D97-AF65-F5344CB8AC3E}">
        <p14:creationId xmlns:p14="http://schemas.microsoft.com/office/powerpoint/2010/main" val="206601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FF747-E954-624D-A1F6-533CD20148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AA499D-DF3D-3D4C-8CD2-7194E32E8DE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86C146E-44B2-FC4E-88F1-C78860B4127D}"/>
              </a:ext>
            </a:extLst>
          </p:cNvPr>
          <p:cNvSpPr>
            <a:spLocks noGrp="1"/>
          </p:cNvSpPr>
          <p:nvPr>
            <p:ph type="sldNum" sz="quarter" idx="12"/>
          </p:nvPr>
        </p:nvSpPr>
        <p:spPr/>
        <p:txBody>
          <a:bodyPr/>
          <a:lstStyle/>
          <a:p>
            <a:fld id="{0B662815-6E7C-AF49-A41C-CEAF29F470AD}" type="slidenum">
              <a:rPr lang="en-US" smtClean="0"/>
              <a:t>‹#›</a:t>
            </a:fld>
            <a:endParaRPr lang="en-US"/>
          </a:p>
        </p:txBody>
      </p:sp>
    </p:spTree>
    <p:extLst>
      <p:ext uri="{BB962C8B-B14F-4D97-AF65-F5344CB8AC3E}">
        <p14:creationId xmlns:p14="http://schemas.microsoft.com/office/powerpoint/2010/main" val="2474349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762EB-BC98-6D46-965B-90C21B427F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4ACA877-4C11-D24D-8FE4-32025F7D0F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F6B5944B-45FA-7947-9011-3A0A3FA211B3}"/>
              </a:ext>
            </a:extLst>
          </p:cNvPr>
          <p:cNvSpPr>
            <a:spLocks noGrp="1"/>
          </p:cNvSpPr>
          <p:nvPr>
            <p:ph type="sldNum" sz="quarter" idx="12"/>
          </p:nvPr>
        </p:nvSpPr>
        <p:spPr/>
        <p:txBody>
          <a:bodyPr/>
          <a:lstStyle/>
          <a:p>
            <a:fld id="{0B662815-6E7C-AF49-A41C-CEAF29F470AD}" type="slidenum">
              <a:rPr lang="en-US" smtClean="0"/>
              <a:t>‹#›</a:t>
            </a:fld>
            <a:endParaRPr lang="en-US"/>
          </a:p>
        </p:txBody>
      </p:sp>
    </p:spTree>
    <p:extLst>
      <p:ext uri="{BB962C8B-B14F-4D97-AF65-F5344CB8AC3E}">
        <p14:creationId xmlns:p14="http://schemas.microsoft.com/office/powerpoint/2010/main" val="1941758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1D284-2AD7-6F40-87A8-5E6B847212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A2515E-13A4-0747-A383-663268831DF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11625E-E66A-4C46-84A3-F4C3BBB345E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0AE54E88-8CB2-4844-9860-53092D75A6E0}"/>
              </a:ext>
            </a:extLst>
          </p:cNvPr>
          <p:cNvSpPr>
            <a:spLocks noGrp="1"/>
          </p:cNvSpPr>
          <p:nvPr>
            <p:ph type="sldNum" sz="quarter" idx="12"/>
          </p:nvPr>
        </p:nvSpPr>
        <p:spPr/>
        <p:txBody>
          <a:bodyPr/>
          <a:lstStyle/>
          <a:p>
            <a:fld id="{0B662815-6E7C-AF49-A41C-CEAF29F470AD}" type="slidenum">
              <a:rPr lang="en-US" smtClean="0"/>
              <a:t>‹#›</a:t>
            </a:fld>
            <a:endParaRPr lang="en-US"/>
          </a:p>
        </p:txBody>
      </p:sp>
    </p:spTree>
    <p:extLst>
      <p:ext uri="{BB962C8B-B14F-4D97-AF65-F5344CB8AC3E}">
        <p14:creationId xmlns:p14="http://schemas.microsoft.com/office/powerpoint/2010/main" val="2991124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48354-F916-AC44-8652-0C710AF3EF4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FA1D1B-8F84-B742-8FF7-D0FB829D10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31748A5-FE1B-AD47-A47F-CD85429B451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A43FC8-3400-BE4C-B169-212C04BFDB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0CCAB5F-A3C3-9046-9C58-2983A3BCD6A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37A10C7E-2B11-AB4B-99B4-F20877108623}"/>
              </a:ext>
            </a:extLst>
          </p:cNvPr>
          <p:cNvSpPr>
            <a:spLocks noGrp="1"/>
          </p:cNvSpPr>
          <p:nvPr>
            <p:ph type="sldNum" sz="quarter" idx="12"/>
          </p:nvPr>
        </p:nvSpPr>
        <p:spPr/>
        <p:txBody>
          <a:bodyPr/>
          <a:lstStyle/>
          <a:p>
            <a:fld id="{0B662815-6E7C-AF49-A41C-CEAF29F470AD}" type="slidenum">
              <a:rPr lang="en-US" smtClean="0"/>
              <a:t>‹#›</a:t>
            </a:fld>
            <a:endParaRPr lang="en-US"/>
          </a:p>
        </p:txBody>
      </p:sp>
    </p:spTree>
    <p:extLst>
      <p:ext uri="{BB962C8B-B14F-4D97-AF65-F5344CB8AC3E}">
        <p14:creationId xmlns:p14="http://schemas.microsoft.com/office/powerpoint/2010/main" val="1650378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37486-71E3-374F-8FCC-386970B7F224}"/>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CC3E1951-08FA-ED4C-846E-EB5C43749212}"/>
              </a:ext>
            </a:extLst>
          </p:cNvPr>
          <p:cNvSpPr>
            <a:spLocks noGrp="1"/>
          </p:cNvSpPr>
          <p:nvPr>
            <p:ph type="sldNum" sz="quarter" idx="12"/>
          </p:nvPr>
        </p:nvSpPr>
        <p:spPr/>
        <p:txBody>
          <a:bodyPr/>
          <a:lstStyle/>
          <a:p>
            <a:fld id="{0B662815-6E7C-AF49-A41C-CEAF29F470AD}" type="slidenum">
              <a:rPr lang="en-US" smtClean="0"/>
              <a:t>‹#›</a:t>
            </a:fld>
            <a:endParaRPr lang="en-US"/>
          </a:p>
        </p:txBody>
      </p:sp>
    </p:spTree>
    <p:extLst>
      <p:ext uri="{BB962C8B-B14F-4D97-AF65-F5344CB8AC3E}">
        <p14:creationId xmlns:p14="http://schemas.microsoft.com/office/powerpoint/2010/main" val="1177644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A4EDB3E-4808-EC47-80E4-AE11EA088955}"/>
              </a:ext>
            </a:extLst>
          </p:cNvPr>
          <p:cNvSpPr>
            <a:spLocks noGrp="1"/>
          </p:cNvSpPr>
          <p:nvPr>
            <p:ph type="sldNum" sz="quarter" idx="12"/>
          </p:nvPr>
        </p:nvSpPr>
        <p:spPr/>
        <p:txBody>
          <a:bodyPr/>
          <a:lstStyle/>
          <a:p>
            <a:fld id="{0B662815-6E7C-AF49-A41C-CEAF29F470AD}" type="slidenum">
              <a:rPr lang="en-US" smtClean="0"/>
              <a:t>‹#›</a:t>
            </a:fld>
            <a:endParaRPr lang="en-US"/>
          </a:p>
        </p:txBody>
      </p:sp>
    </p:spTree>
    <p:extLst>
      <p:ext uri="{BB962C8B-B14F-4D97-AF65-F5344CB8AC3E}">
        <p14:creationId xmlns:p14="http://schemas.microsoft.com/office/powerpoint/2010/main" val="2740002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0E2E3-B410-0E4D-84D0-98489C769D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92D3D92-0E80-1149-B2E5-DF993B9BBD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668CA94-917E-7543-9BB9-F790291843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0D60DCCA-D981-7A4F-A203-8FE9876DF2E5}"/>
              </a:ext>
            </a:extLst>
          </p:cNvPr>
          <p:cNvSpPr>
            <a:spLocks noGrp="1"/>
          </p:cNvSpPr>
          <p:nvPr>
            <p:ph type="sldNum" sz="quarter" idx="12"/>
          </p:nvPr>
        </p:nvSpPr>
        <p:spPr/>
        <p:txBody>
          <a:bodyPr/>
          <a:lstStyle/>
          <a:p>
            <a:fld id="{0B662815-6E7C-AF49-A41C-CEAF29F470AD}" type="slidenum">
              <a:rPr lang="en-US" smtClean="0"/>
              <a:t>‹#›</a:t>
            </a:fld>
            <a:endParaRPr lang="en-US"/>
          </a:p>
        </p:txBody>
      </p:sp>
    </p:spTree>
    <p:extLst>
      <p:ext uri="{BB962C8B-B14F-4D97-AF65-F5344CB8AC3E}">
        <p14:creationId xmlns:p14="http://schemas.microsoft.com/office/powerpoint/2010/main" val="31147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4A362-2FCD-244E-9AE2-1A661F14BD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9B9FFC-0006-8641-B68D-F65F318963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93C9C11-3A4B-4F4D-A776-CEE8DD0048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62862271-EE5A-DC4F-ADE5-C21CE4BAA8A9}"/>
              </a:ext>
            </a:extLst>
          </p:cNvPr>
          <p:cNvSpPr>
            <a:spLocks noGrp="1"/>
          </p:cNvSpPr>
          <p:nvPr>
            <p:ph type="sldNum" sz="quarter" idx="12"/>
          </p:nvPr>
        </p:nvSpPr>
        <p:spPr/>
        <p:txBody>
          <a:bodyPr/>
          <a:lstStyle/>
          <a:p>
            <a:fld id="{0B662815-6E7C-AF49-A41C-CEAF29F470AD}" type="slidenum">
              <a:rPr lang="en-US" smtClean="0"/>
              <a:t>‹#›</a:t>
            </a:fld>
            <a:endParaRPr lang="en-US"/>
          </a:p>
        </p:txBody>
      </p:sp>
    </p:spTree>
    <p:extLst>
      <p:ext uri="{BB962C8B-B14F-4D97-AF65-F5344CB8AC3E}">
        <p14:creationId xmlns:p14="http://schemas.microsoft.com/office/powerpoint/2010/main" val="2690639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5ED364-356D-5A4B-948D-479A25F2B6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0119A00-8CED-C44C-9AC3-A703A86754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3116A1A8-A276-C24C-A304-6FEFBA792FAB}"/>
              </a:ext>
            </a:extLst>
          </p:cNvPr>
          <p:cNvSpPr>
            <a:spLocks noGrp="1"/>
          </p:cNvSpPr>
          <p:nvPr>
            <p:ph type="sldNum" sz="quarter" idx="4"/>
          </p:nvPr>
        </p:nvSpPr>
        <p:spPr>
          <a:xfrm>
            <a:off x="838200" y="6356351"/>
            <a:ext cx="10515600" cy="242570"/>
          </a:xfrm>
          <a:prstGeom prst="rect">
            <a:avLst/>
          </a:prstGeom>
        </p:spPr>
        <p:txBody>
          <a:bodyPr vert="horz" lIns="91440" tIns="45720" rIns="91440" bIns="45720" rtlCol="0" anchor="ctr"/>
          <a:lstStyle>
            <a:lvl1pPr algn="ctr">
              <a:defRPr sz="1200">
                <a:solidFill>
                  <a:schemeClr val="bg1"/>
                </a:solidFill>
              </a:defRPr>
            </a:lvl1pPr>
          </a:lstStyle>
          <a:p>
            <a:fld id="{0B662815-6E7C-AF49-A41C-CEAF29F470AD}" type="slidenum">
              <a:rPr lang="en-US" smtClean="0"/>
              <a:pPr/>
              <a:t>‹#›</a:t>
            </a:fld>
            <a:endParaRPr lang="en-US" dirty="0"/>
          </a:p>
        </p:txBody>
      </p:sp>
    </p:spTree>
    <p:extLst>
      <p:ext uri="{BB962C8B-B14F-4D97-AF65-F5344CB8AC3E}">
        <p14:creationId xmlns:p14="http://schemas.microsoft.com/office/powerpoint/2010/main" val="2204965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350000"/>
            <a:ext cx="12192000" cy="512064"/>
          </a:xfrm>
          <a:prstGeom prst="rect">
            <a:avLst/>
          </a:prstGeom>
          <a:gradFill flip="none" rotWithShape="1">
            <a:gsLst>
              <a:gs pos="0">
                <a:schemeClr val="accent1">
                  <a:lumMod val="5000"/>
                  <a:lumOff val="95000"/>
                </a:schemeClr>
              </a:gs>
              <a:gs pos="50000">
                <a:schemeClr val="accent1"/>
              </a:gs>
              <a:gs pos="0">
                <a:schemeClr val="bg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4"/>
          <p:cNvSpPr txBox="1">
            <a:spLocks/>
          </p:cNvSpPr>
          <p:nvPr/>
        </p:nvSpPr>
        <p:spPr>
          <a:xfrm>
            <a:off x="550517" y="365125"/>
            <a:ext cx="11206056" cy="795775"/>
          </a:xfrm>
          <a:prstGeom prst="rect">
            <a:avLst/>
          </a:prstGeom>
        </p:spPr>
        <p:txBody>
          <a:bodyPr>
            <a:noAutofit/>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sz="3200" dirty="0"/>
              <a:t>Episodic Accretion in Massive Star Formation</a:t>
            </a:r>
          </a:p>
        </p:txBody>
      </p:sp>
      <p:sp>
        <p:nvSpPr>
          <p:cNvPr id="15" name="Content Placeholder 1"/>
          <p:cNvSpPr txBox="1">
            <a:spLocks/>
          </p:cNvSpPr>
          <p:nvPr/>
        </p:nvSpPr>
        <p:spPr>
          <a:xfrm>
            <a:off x="7148312" y="1290376"/>
            <a:ext cx="4573842" cy="38602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SOFIA/FIFI-LS observed maser flaring due to an accretion burst in a massive protostar located approximately 22,000 light-years away in the constellation of Ophiuchus.  </a:t>
            </a:r>
          </a:p>
          <a:p>
            <a:r>
              <a:rPr lang="en-US" sz="1600" dirty="0"/>
              <a:t>Because the radiation generated from an accretion event emerges mainly in the mid- and far-infrared, SOFIA data are crucial for deriving the total luminosity of the young star and the fundamental parameters of the accretion burst.</a:t>
            </a:r>
          </a:p>
          <a:p>
            <a:r>
              <a:rPr lang="en-US" sz="1600" dirty="0"/>
              <a:t>The results support the predictions of disk fragmentation models while ruling out alternatives like stellar mergers. ​They also confirm that the formation of high-mass stars can be considered a scaled-up version of the process by which low-mass stars like our Sun are born.</a:t>
            </a:r>
          </a:p>
        </p:txBody>
      </p:sp>
      <p:pic>
        <p:nvPicPr>
          <p:cNvPr id="18" name="Picture 17">
            <a:extLst>
              <a:ext uri="{FF2B5EF4-FFF2-40B4-BE49-F238E27FC236}">
                <a16:creationId xmlns:a16="http://schemas.microsoft.com/office/drawing/2014/main" id="{05F98034-EDC8-F340-B568-3A5E76D388FA}"/>
              </a:ext>
            </a:extLst>
          </p:cNvPr>
          <p:cNvPicPr>
            <a:picLocks noChangeAspect="1"/>
          </p:cNvPicPr>
          <p:nvPr/>
        </p:nvPicPr>
        <p:blipFill>
          <a:blip r:embed="rId3"/>
          <a:stretch>
            <a:fillRect/>
          </a:stretch>
        </p:blipFill>
        <p:spPr>
          <a:xfrm>
            <a:off x="9815116" y="6420820"/>
            <a:ext cx="466344" cy="409474"/>
          </a:xfrm>
          <a:prstGeom prst="rect">
            <a:avLst/>
          </a:prstGeom>
        </p:spPr>
      </p:pic>
      <p:pic>
        <p:nvPicPr>
          <p:cNvPr id="20" name="Content Placeholder 10">
            <a:extLst>
              <a:ext uri="{FF2B5EF4-FFF2-40B4-BE49-F238E27FC236}">
                <a16:creationId xmlns:a16="http://schemas.microsoft.com/office/drawing/2014/main" id="{16CD0C89-342C-5646-827F-D6CC72244FBB}"/>
              </a:ext>
            </a:extLst>
          </p:cNvPr>
          <p:cNvPicPr>
            <a:picLocks noChangeAspect="1"/>
          </p:cNvPicPr>
          <p:nvPr/>
        </p:nvPicPr>
        <p:blipFill>
          <a:blip r:embed="rId4"/>
          <a:stretch>
            <a:fillRect/>
          </a:stretch>
        </p:blipFill>
        <p:spPr>
          <a:xfrm>
            <a:off x="10965396" y="6420820"/>
            <a:ext cx="557784" cy="414895"/>
          </a:xfrm>
          <a:prstGeom prst="rect">
            <a:avLst/>
          </a:prstGeom>
        </p:spPr>
      </p:pic>
      <p:pic>
        <p:nvPicPr>
          <p:cNvPr id="22" name="Picture 21">
            <a:extLst>
              <a:ext uri="{FF2B5EF4-FFF2-40B4-BE49-F238E27FC236}">
                <a16:creationId xmlns:a16="http://schemas.microsoft.com/office/drawing/2014/main" id="{C0D00CF4-FACB-DF48-AFB6-4B5195D82F2B}"/>
              </a:ext>
            </a:extLst>
          </p:cNvPr>
          <p:cNvPicPr>
            <a:picLocks noChangeAspect="1"/>
          </p:cNvPicPr>
          <p:nvPr/>
        </p:nvPicPr>
        <p:blipFill>
          <a:blip r:embed="rId5"/>
          <a:stretch>
            <a:fillRect/>
          </a:stretch>
        </p:blipFill>
        <p:spPr>
          <a:xfrm>
            <a:off x="11618260" y="6417716"/>
            <a:ext cx="484632" cy="414684"/>
          </a:xfrm>
          <a:prstGeom prst="rect">
            <a:avLst/>
          </a:prstGeom>
        </p:spPr>
      </p:pic>
      <p:pic>
        <p:nvPicPr>
          <p:cNvPr id="23" name="Picture 22">
            <a:extLst>
              <a:ext uri="{FF2B5EF4-FFF2-40B4-BE49-F238E27FC236}">
                <a16:creationId xmlns:a16="http://schemas.microsoft.com/office/drawing/2014/main" id="{94B8ADB0-21F2-854C-98F9-18BA726C40D1}"/>
              </a:ext>
            </a:extLst>
          </p:cNvPr>
          <p:cNvPicPr>
            <a:picLocks noChangeAspect="1"/>
          </p:cNvPicPr>
          <p:nvPr/>
        </p:nvPicPr>
        <p:blipFill>
          <a:blip r:embed="rId6"/>
          <a:stretch>
            <a:fillRect/>
          </a:stretch>
        </p:blipFill>
        <p:spPr>
          <a:xfrm>
            <a:off x="10376540" y="6418715"/>
            <a:ext cx="493776" cy="410580"/>
          </a:xfrm>
          <a:prstGeom prst="rect">
            <a:avLst/>
          </a:prstGeom>
        </p:spPr>
      </p:pic>
      <p:cxnSp>
        <p:nvCxnSpPr>
          <p:cNvPr id="24" name="Straight Connector 23"/>
          <p:cNvCxnSpPr/>
          <p:nvPr/>
        </p:nvCxnSpPr>
        <p:spPr>
          <a:xfrm>
            <a:off x="550517" y="1125275"/>
            <a:ext cx="11206056"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6B078BB-5D8F-6749-A770-F11DA3473114}"/>
              </a:ext>
            </a:extLst>
          </p:cNvPr>
          <p:cNvPicPr>
            <a:picLocks noChangeAspect="1"/>
          </p:cNvPicPr>
          <p:nvPr/>
        </p:nvPicPr>
        <p:blipFill>
          <a:blip r:embed="rId7"/>
          <a:stretch>
            <a:fillRect/>
          </a:stretch>
        </p:blipFill>
        <p:spPr>
          <a:xfrm>
            <a:off x="-6146" y="6401675"/>
            <a:ext cx="1642440" cy="536034"/>
          </a:xfrm>
          <a:prstGeom prst="rect">
            <a:avLst/>
          </a:prstGeom>
        </p:spPr>
      </p:pic>
      <p:sp>
        <p:nvSpPr>
          <p:cNvPr id="5" name="TextBox 4">
            <a:extLst>
              <a:ext uri="{FF2B5EF4-FFF2-40B4-BE49-F238E27FC236}">
                <a16:creationId xmlns:a16="http://schemas.microsoft.com/office/drawing/2014/main" id="{6A7672B1-4574-9344-AC89-F86A61BC21FE}"/>
              </a:ext>
            </a:extLst>
          </p:cNvPr>
          <p:cNvSpPr txBox="1"/>
          <p:nvPr/>
        </p:nvSpPr>
        <p:spPr>
          <a:xfrm>
            <a:off x="7280781" y="5273240"/>
            <a:ext cx="4441373" cy="954107"/>
          </a:xfrm>
          <a:prstGeom prst="rect">
            <a:avLst/>
          </a:prstGeom>
          <a:solidFill>
            <a:schemeClr val="accent1">
              <a:lumMod val="20000"/>
              <a:lumOff val="80000"/>
            </a:schemeClr>
          </a:solidFill>
        </p:spPr>
        <p:txBody>
          <a:bodyPr wrap="square" rtlCol="0">
            <a:spAutoFit/>
          </a:bodyPr>
          <a:lstStyle/>
          <a:p>
            <a:r>
              <a:rPr lang="en-US" sz="1400" dirty="0"/>
              <a:t>Paper: “Infrared observations of the flaring maser source G358.93-0.03. SOFIA confirms an accretion burst from a massive young stellar object”</a:t>
            </a:r>
          </a:p>
          <a:p>
            <a:r>
              <a:rPr lang="en-US" sz="1400" dirty="0" err="1"/>
              <a:t>Stecklum</a:t>
            </a:r>
            <a:r>
              <a:rPr lang="en-US" sz="1400" dirty="0"/>
              <a:t>, B., et al., 2021/02, A&amp;A, 646A, A161.</a:t>
            </a:r>
          </a:p>
        </p:txBody>
      </p:sp>
      <p:pic>
        <p:nvPicPr>
          <p:cNvPr id="12" name="Picture 11" descr="A picture containing nature, night sky&#10;&#10;Description automatically generated">
            <a:extLst>
              <a:ext uri="{FF2B5EF4-FFF2-40B4-BE49-F238E27FC236}">
                <a16:creationId xmlns:a16="http://schemas.microsoft.com/office/drawing/2014/main" id="{98B8006B-6A9E-264A-8141-70264EC3E80C}"/>
              </a:ext>
            </a:extLst>
          </p:cNvPr>
          <p:cNvPicPr>
            <a:picLocks noChangeAspect="1"/>
          </p:cNvPicPr>
          <p:nvPr/>
        </p:nvPicPr>
        <p:blipFill>
          <a:blip r:embed="rId8"/>
          <a:stretch>
            <a:fillRect/>
          </a:stretch>
        </p:blipFill>
        <p:spPr>
          <a:xfrm>
            <a:off x="550517" y="1290376"/>
            <a:ext cx="6512520" cy="4884390"/>
          </a:xfrm>
          <a:prstGeom prst="rect">
            <a:avLst/>
          </a:prstGeom>
        </p:spPr>
      </p:pic>
      <p:sp>
        <p:nvSpPr>
          <p:cNvPr id="7" name="TextBox 6">
            <a:extLst>
              <a:ext uri="{FF2B5EF4-FFF2-40B4-BE49-F238E27FC236}">
                <a16:creationId xmlns:a16="http://schemas.microsoft.com/office/drawing/2014/main" id="{BE328397-B499-C34C-8D14-B3AB7BF6BA51}"/>
              </a:ext>
            </a:extLst>
          </p:cNvPr>
          <p:cNvSpPr txBox="1"/>
          <p:nvPr/>
        </p:nvSpPr>
        <p:spPr>
          <a:xfrm>
            <a:off x="768261" y="5732725"/>
            <a:ext cx="2013576" cy="276999"/>
          </a:xfrm>
          <a:prstGeom prst="rect">
            <a:avLst/>
          </a:prstGeom>
          <a:solidFill>
            <a:schemeClr val="bg1"/>
          </a:solidFill>
        </p:spPr>
        <p:txBody>
          <a:bodyPr wrap="square" rtlCol="0">
            <a:spAutoFit/>
          </a:bodyPr>
          <a:lstStyle/>
          <a:p>
            <a:r>
              <a:rPr lang="en-US" sz="1200" dirty="0"/>
              <a:t>Image credit: Lynette Cook</a:t>
            </a:r>
          </a:p>
        </p:txBody>
      </p:sp>
    </p:spTree>
    <p:extLst>
      <p:ext uri="{BB962C8B-B14F-4D97-AF65-F5344CB8AC3E}">
        <p14:creationId xmlns:p14="http://schemas.microsoft.com/office/powerpoint/2010/main" val="3465356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350000"/>
            <a:ext cx="12192000" cy="512064"/>
          </a:xfrm>
          <a:prstGeom prst="rect">
            <a:avLst/>
          </a:prstGeom>
          <a:gradFill flip="none" rotWithShape="1">
            <a:gsLst>
              <a:gs pos="0">
                <a:schemeClr val="accent1">
                  <a:lumMod val="5000"/>
                  <a:lumOff val="95000"/>
                </a:schemeClr>
              </a:gs>
              <a:gs pos="50000">
                <a:schemeClr val="accent1"/>
              </a:gs>
              <a:gs pos="0">
                <a:schemeClr val="bg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4"/>
          <p:cNvSpPr txBox="1">
            <a:spLocks/>
          </p:cNvSpPr>
          <p:nvPr/>
        </p:nvSpPr>
        <p:spPr>
          <a:xfrm>
            <a:off x="550517" y="365125"/>
            <a:ext cx="11206056" cy="795775"/>
          </a:xfrm>
          <a:prstGeom prst="rect">
            <a:avLst/>
          </a:prstGeom>
        </p:spPr>
        <p:txBody>
          <a:bodyPr>
            <a:noAutofit/>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sz="3200" dirty="0"/>
              <a:t>Episodic Accretion in Massive Star Formation</a:t>
            </a:r>
          </a:p>
        </p:txBody>
      </p:sp>
      <p:sp>
        <p:nvSpPr>
          <p:cNvPr id="15" name="Content Placeholder 1"/>
          <p:cNvSpPr txBox="1">
            <a:spLocks/>
          </p:cNvSpPr>
          <p:nvPr/>
        </p:nvSpPr>
        <p:spPr>
          <a:xfrm>
            <a:off x="7315200" y="1290376"/>
            <a:ext cx="4441373" cy="333915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Strength of the radiation of the young massive star G358 as a function of the wavelength. Dots mark measured values from FIFI-LS/SOFIA (red &amp; green) and PACS/Herschel satellite (blue) and lines the modeled emission of the object. The colors mark points in time, with blue meaning before the stochastic accretion event, red during (SOFIA flight 1) and green, 18 months after (SOFIA flight 2).</a:t>
            </a:r>
          </a:p>
        </p:txBody>
      </p:sp>
      <p:pic>
        <p:nvPicPr>
          <p:cNvPr id="18" name="Picture 17">
            <a:extLst>
              <a:ext uri="{FF2B5EF4-FFF2-40B4-BE49-F238E27FC236}">
                <a16:creationId xmlns:a16="http://schemas.microsoft.com/office/drawing/2014/main" id="{05F98034-EDC8-F340-B568-3A5E76D388FA}"/>
              </a:ext>
            </a:extLst>
          </p:cNvPr>
          <p:cNvPicPr>
            <a:picLocks noChangeAspect="1"/>
          </p:cNvPicPr>
          <p:nvPr/>
        </p:nvPicPr>
        <p:blipFill>
          <a:blip r:embed="rId3"/>
          <a:stretch>
            <a:fillRect/>
          </a:stretch>
        </p:blipFill>
        <p:spPr>
          <a:xfrm>
            <a:off x="9815116" y="6420820"/>
            <a:ext cx="466344" cy="409474"/>
          </a:xfrm>
          <a:prstGeom prst="rect">
            <a:avLst/>
          </a:prstGeom>
        </p:spPr>
      </p:pic>
      <p:pic>
        <p:nvPicPr>
          <p:cNvPr id="20" name="Content Placeholder 10">
            <a:extLst>
              <a:ext uri="{FF2B5EF4-FFF2-40B4-BE49-F238E27FC236}">
                <a16:creationId xmlns:a16="http://schemas.microsoft.com/office/drawing/2014/main" id="{16CD0C89-342C-5646-827F-D6CC72244FBB}"/>
              </a:ext>
            </a:extLst>
          </p:cNvPr>
          <p:cNvPicPr>
            <a:picLocks noChangeAspect="1"/>
          </p:cNvPicPr>
          <p:nvPr/>
        </p:nvPicPr>
        <p:blipFill>
          <a:blip r:embed="rId4"/>
          <a:stretch>
            <a:fillRect/>
          </a:stretch>
        </p:blipFill>
        <p:spPr>
          <a:xfrm>
            <a:off x="10965396" y="6420820"/>
            <a:ext cx="557784" cy="414895"/>
          </a:xfrm>
          <a:prstGeom prst="rect">
            <a:avLst/>
          </a:prstGeom>
        </p:spPr>
      </p:pic>
      <p:pic>
        <p:nvPicPr>
          <p:cNvPr id="22" name="Picture 21">
            <a:extLst>
              <a:ext uri="{FF2B5EF4-FFF2-40B4-BE49-F238E27FC236}">
                <a16:creationId xmlns:a16="http://schemas.microsoft.com/office/drawing/2014/main" id="{C0D00CF4-FACB-DF48-AFB6-4B5195D82F2B}"/>
              </a:ext>
            </a:extLst>
          </p:cNvPr>
          <p:cNvPicPr>
            <a:picLocks noChangeAspect="1"/>
          </p:cNvPicPr>
          <p:nvPr/>
        </p:nvPicPr>
        <p:blipFill>
          <a:blip r:embed="rId5"/>
          <a:stretch>
            <a:fillRect/>
          </a:stretch>
        </p:blipFill>
        <p:spPr>
          <a:xfrm>
            <a:off x="11618260" y="6417716"/>
            <a:ext cx="484632" cy="414684"/>
          </a:xfrm>
          <a:prstGeom prst="rect">
            <a:avLst/>
          </a:prstGeom>
        </p:spPr>
      </p:pic>
      <p:pic>
        <p:nvPicPr>
          <p:cNvPr id="23" name="Picture 22">
            <a:extLst>
              <a:ext uri="{FF2B5EF4-FFF2-40B4-BE49-F238E27FC236}">
                <a16:creationId xmlns:a16="http://schemas.microsoft.com/office/drawing/2014/main" id="{94B8ADB0-21F2-854C-98F9-18BA726C40D1}"/>
              </a:ext>
            </a:extLst>
          </p:cNvPr>
          <p:cNvPicPr>
            <a:picLocks noChangeAspect="1"/>
          </p:cNvPicPr>
          <p:nvPr/>
        </p:nvPicPr>
        <p:blipFill>
          <a:blip r:embed="rId6"/>
          <a:stretch>
            <a:fillRect/>
          </a:stretch>
        </p:blipFill>
        <p:spPr>
          <a:xfrm>
            <a:off x="10376540" y="6418715"/>
            <a:ext cx="493776" cy="410580"/>
          </a:xfrm>
          <a:prstGeom prst="rect">
            <a:avLst/>
          </a:prstGeom>
        </p:spPr>
      </p:pic>
      <p:cxnSp>
        <p:nvCxnSpPr>
          <p:cNvPr id="24" name="Straight Connector 23"/>
          <p:cNvCxnSpPr/>
          <p:nvPr/>
        </p:nvCxnSpPr>
        <p:spPr>
          <a:xfrm>
            <a:off x="550517" y="1125275"/>
            <a:ext cx="11206056"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6B078BB-5D8F-6749-A770-F11DA3473114}"/>
              </a:ext>
            </a:extLst>
          </p:cNvPr>
          <p:cNvPicPr>
            <a:picLocks noChangeAspect="1"/>
          </p:cNvPicPr>
          <p:nvPr/>
        </p:nvPicPr>
        <p:blipFill>
          <a:blip r:embed="rId7"/>
          <a:stretch>
            <a:fillRect/>
          </a:stretch>
        </p:blipFill>
        <p:spPr>
          <a:xfrm>
            <a:off x="-6146" y="6401675"/>
            <a:ext cx="1642440" cy="536034"/>
          </a:xfrm>
          <a:prstGeom prst="rect">
            <a:avLst/>
          </a:prstGeom>
        </p:spPr>
      </p:pic>
      <p:sp>
        <p:nvSpPr>
          <p:cNvPr id="7" name="TextBox 6">
            <a:extLst>
              <a:ext uri="{FF2B5EF4-FFF2-40B4-BE49-F238E27FC236}">
                <a16:creationId xmlns:a16="http://schemas.microsoft.com/office/drawing/2014/main" id="{BE328397-B499-C34C-8D14-B3AB7BF6BA51}"/>
              </a:ext>
            </a:extLst>
          </p:cNvPr>
          <p:cNvSpPr txBox="1"/>
          <p:nvPr/>
        </p:nvSpPr>
        <p:spPr>
          <a:xfrm>
            <a:off x="7315200" y="5732725"/>
            <a:ext cx="2571360" cy="276999"/>
          </a:xfrm>
          <a:prstGeom prst="rect">
            <a:avLst/>
          </a:prstGeom>
          <a:solidFill>
            <a:schemeClr val="bg1"/>
          </a:solidFill>
        </p:spPr>
        <p:txBody>
          <a:bodyPr wrap="square" rtlCol="0">
            <a:spAutoFit/>
          </a:bodyPr>
          <a:lstStyle/>
          <a:p>
            <a:r>
              <a:rPr lang="en-US" sz="1200" dirty="0"/>
              <a:t>Image credit: </a:t>
            </a:r>
            <a:r>
              <a:rPr lang="en-US" sz="1200" dirty="0" err="1"/>
              <a:t>Stecklum</a:t>
            </a:r>
            <a:r>
              <a:rPr lang="en-US" sz="1200" dirty="0"/>
              <a:t> et al. 2021</a:t>
            </a:r>
          </a:p>
        </p:txBody>
      </p:sp>
      <p:pic>
        <p:nvPicPr>
          <p:cNvPr id="4" name="Picture 3" descr="Chart, histogram&#10;&#10;Description automatically generated">
            <a:extLst>
              <a:ext uri="{FF2B5EF4-FFF2-40B4-BE49-F238E27FC236}">
                <a16:creationId xmlns:a16="http://schemas.microsoft.com/office/drawing/2014/main" id="{EEE8DA91-3339-C54E-9C8F-00E83D69F8A5}"/>
              </a:ext>
            </a:extLst>
          </p:cNvPr>
          <p:cNvPicPr>
            <a:picLocks noChangeAspect="1"/>
          </p:cNvPicPr>
          <p:nvPr/>
        </p:nvPicPr>
        <p:blipFill>
          <a:blip r:embed="rId8"/>
          <a:stretch>
            <a:fillRect/>
          </a:stretch>
        </p:blipFill>
        <p:spPr>
          <a:xfrm>
            <a:off x="341175" y="1250928"/>
            <a:ext cx="6749840" cy="5050397"/>
          </a:xfrm>
          <a:prstGeom prst="rect">
            <a:avLst/>
          </a:prstGeom>
        </p:spPr>
      </p:pic>
    </p:spTree>
    <p:extLst>
      <p:ext uri="{BB962C8B-B14F-4D97-AF65-F5344CB8AC3E}">
        <p14:creationId xmlns:p14="http://schemas.microsoft.com/office/powerpoint/2010/main" val="37998467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7390</TotalTime>
  <Words>336</Words>
  <Application>Microsoft Macintosh PowerPoint</Application>
  <PresentationFormat>Widescreen</PresentationFormat>
  <Paragraphs>16</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Century Gothic</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Proudfit, Leslie W. (ARC-PX)[Universities Space Research Association (USRA)]</cp:lastModifiedBy>
  <cp:revision>87</cp:revision>
  <dcterms:created xsi:type="dcterms:W3CDTF">2018-05-07T19:18:22Z</dcterms:created>
  <dcterms:modified xsi:type="dcterms:W3CDTF">2021-09-03T19:33:07Z</dcterms:modified>
</cp:coreProperties>
</file>