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88"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255C8"/>
    <a:srgbClr val="035AD4"/>
    <a:srgbClr val="0523C2"/>
    <a:srgbClr val="032ADD"/>
    <a:srgbClr val="051997"/>
    <a:srgbClr val="041BA1"/>
    <a:srgbClr val="0532FF"/>
    <a:srgbClr val="0425C7"/>
    <a:srgbClr val="0329D9"/>
    <a:srgbClr val="032A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03"/>
    <p:restoredTop sz="95093"/>
  </p:normalViewPr>
  <p:slideViewPr>
    <p:cSldViewPr snapToGrid="0" snapToObjects="1">
      <p:cViewPr>
        <p:scale>
          <a:sx n="161" d="100"/>
          <a:sy n="161" d="100"/>
        </p:scale>
        <p:origin x="984" y="128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3F1012-22A8-7443-AE64-55DD027AD68E}" type="datetimeFigureOut">
              <a:rPr lang="en-US" smtClean="0"/>
              <a:t>3/12/18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908958-B94F-CF40-B88B-31F64106C011}" type="slidenum">
              <a:rPr lang="en-US" smtClean="0"/>
              <a:t>‹#›</a:t>
            </a:fld>
            <a:endParaRPr lang="en-US"/>
          </a:p>
        </p:txBody>
      </p:sp>
    </p:spTree>
    <p:extLst>
      <p:ext uri="{BB962C8B-B14F-4D97-AF65-F5344CB8AC3E}">
        <p14:creationId xmlns:p14="http://schemas.microsoft.com/office/powerpoint/2010/main" val="1149741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908958-B94F-CF40-B88B-31F64106C011}" type="slidenum">
              <a:rPr lang="en-US" smtClean="0"/>
              <a:t>1</a:t>
            </a:fld>
            <a:endParaRPr lang="en-US"/>
          </a:p>
        </p:txBody>
      </p:sp>
    </p:spTree>
    <p:extLst>
      <p:ext uri="{BB962C8B-B14F-4D97-AF65-F5344CB8AC3E}">
        <p14:creationId xmlns:p14="http://schemas.microsoft.com/office/powerpoint/2010/main" val="3682277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806530"/>
      </p:ext>
    </p:extLst>
  </p:cSld>
  <p:clrMapOvr>
    <a:masterClrMapping/>
  </p:clrMapOvr>
  <mc:AlternateContent xmlns:mc="http://schemas.openxmlformats.org/markup-compatibility/2006" xmlns:p14="http://schemas.microsoft.com/office/powerpoint/2010/main">
    <mc:Choice Requires="p14">
      <p:transition spd="slow" p14:dur="1500" advTm="20000">
        <p:random/>
      </p:transition>
    </mc:Choice>
    <mc:Fallback xmlns="">
      <p:transition spd="slow" advTm="20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863253"/>
      </p:ext>
    </p:extLst>
  </p:cSld>
  <p:clrMapOvr>
    <a:masterClrMapping/>
  </p:clrMapOvr>
  <mc:AlternateContent xmlns:mc="http://schemas.openxmlformats.org/markup-compatibility/2006" xmlns:p14="http://schemas.microsoft.com/office/powerpoint/2010/main">
    <mc:Choice Requires="p14">
      <p:transition spd="slow" p14:dur="1500" advTm="20000">
        <p:random/>
      </p:transition>
    </mc:Choice>
    <mc:Fallback xmlns="">
      <p:transition spd="slow" advTm="20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818397"/>
      </p:ext>
    </p:extLst>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p14:dur="1500" advTm="20000">
        <p:random/>
      </p:transition>
    </mc:Choice>
    <mc:Fallback xmlns="">
      <p:transition spd="slow" advTm="20000">
        <p:random/>
      </p:transition>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t="22804" b="6402"/>
          <a:stretch/>
        </p:blipFill>
        <p:spPr>
          <a:xfrm>
            <a:off x="603783" y="631289"/>
            <a:ext cx="9260196" cy="5106874"/>
          </a:xfrm>
          <a:prstGeom prst="rect">
            <a:avLst/>
          </a:prstGeom>
        </p:spPr>
      </p:pic>
      <p:sp>
        <p:nvSpPr>
          <p:cNvPr id="2" name="Title 1"/>
          <p:cNvSpPr>
            <a:spLocks noGrp="1"/>
          </p:cNvSpPr>
          <p:nvPr>
            <p:ph type="title" idx="4294967295"/>
          </p:nvPr>
        </p:nvSpPr>
        <p:spPr>
          <a:xfrm>
            <a:off x="0" y="627127"/>
            <a:ext cx="12192000" cy="508001"/>
          </a:xfrm>
          <a:prstGeom prst="rect">
            <a:avLst/>
          </a:prstGeom>
        </p:spPr>
        <p:txBody>
          <a:bodyPr>
            <a:normAutofit fontScale="90000"/>
          </a:bodyPr>
          <a:lstStyle/>
          <a:p>
            <a:pPr algn="ctr"/>
            <a:r>
              <a:rPr lang="en-US" dirty="0">
                <a:solidFill>
                  <a:schemeClr val="bg2"/>
                </a:solidFill>
              </a:rPr>
              <a:t>Starburst Galaxies vs Active Galactic Nuclei</a:t>
            </a:r>
          </a:p>
        </p:txBody>
      </p:sp>
      <p:sp>
        <p:nvSpPr>
          <p:cNvPr id="5" name="TextBox 4"/>
          <p:cNvSpPr txBox="1"/>
          <p:nvPr/>
        </p:nvSpPr>
        <p:spPr>
          <a:xfrm>
            <a:off x="193482" y="1428651"/>
            <a:ext cx="3600752" cy="1077218"/>
          </a:xfrm>
          <a:prstGeom prst="rect">
            <a:avLst/>
          </a:prstGeom>
          <a:solidFill>
            <a:schemeClr val="tx1">
              <a:alpha val="25000"/>
            </a:schemeClr>
          </a:solidFill>
        </p:spPr>
        <p:txBody>
          <a:bodyPr wrap="square" rtlCol="0">
            <a:spAutoFit/>
          </a:bodyPr>
          <a:lstStyle/>
          <a:p>
            <a:r>
              <a:rPr lang="en-US" sz="1400" i="1" dirty="0">
                <a:solidFill>
                  <a:schemeClr val="bg2"/>
                </a:solidFill>
              </a:rPr>
              <a:t>Polarization Observations of Active Galaxies</a:t>
            </a:r>
          </a:p>
          <a:p>
            <a:r>
              <a:rPr lang="en-US" sz="1400" dirty="0">
                <a:solidFill>
                  <a:schemeClr val="bg2"/>
                </a:solidFill>
              </a:rPr>
              <a:t>Lopez-Rodriguez, E., et al., in prep</a:t>
            </a:r>
          </a:p>
          <a:p>
            <a:endParaRPr lang="en-US" sz="1400" dirty="0">
              <a:solidFill>
                <a:schemeClr val="bg2"/>
              </a:solidFill>
            </a:endParaRPr>
          </a:p>
          <a:p>
            <a:r>
              <a:rPr lang="en-US" sz="1400" dirty="0">
                <a:solidFill>
                  <a:schemeClr val="bg2"/>
                </a:solidFill>
              </a:rPr>
              <a:t>Instrument: HAWC+, 53</a:t>
            </a:r>
            <a:r>
              <a:rPr lang="mr-IN" sz="1400" dirty="0">
                <a:solidFill>
                  <a:schemeClr val="bg2"/>
                </a:solidFill>
              </a:rPr>
              <a:t>–</a:t>
            </a:r>
            <a:r>
              <a:rPr lang="en-US" sz="1400" dirty="0">
                <a:solidFill>
                  <a:schemeClr val="bg2"/>
                </a:solidFill>
              </a:rPr>
              <a:t>89 </a:t>
            </a:r>
            <a:r>
              <a:rPr lang="el-GR" sz="1400" dirty="0">
                <a:solidFill>
                  <a:schemeClr val="bg2"/>
                </a:solidFill>
              </a:rPr>
              <a:t>μ</a:t>
            </a:r>
            <a:r>
              <a:rPr lang="en-US" sz="1400" dirty="0">
                <a:solidFill>
                  <a:schemeClr val="bg2"/>
                </a:solidFill>
              </a:rPr>
              <a:t>m</a:t>
            </a:r>
          </a:p>
          <a:p>
            <a:endParaRPr lang="en-US" sz="800" dirty="0">
              <a:solidFill>
                <a:schemeClr val="bg2"/>
              </a:solidFill>
            </a:endParaRPr>
          </a:p>
        </p:txBody>
      </p:sp>
      <p:sp>
        <p:nvSpPr>
          <p:cNvPr id="7" name="Rectangle 6"/>
          <p:cNvSpPr/>
          <p:nvPr/>
        </p:nvSpPr>
        <p:spPr>
          <a:xfrm>
            <a:off x="193483" y="2469419"/>
            <a:ext cx="4325965" cy="3970318"/>
          </a:xfrm>
          <a:prstGeom prst="rect">
            <a:avLst/>
          </a:prstGeom>
          <a:solidFill>
            <a:schemeClr val="tx1">
              <a:alpha val="25000"/>
            </a:schemeClr>
          </a:solidFill>
        </p:spPr>
        <p:txBody>
          <a:bodyPr wrap="square">
            <a:spAutoFit/>
          </a:bodyPr>
          <a:lstStyle/>
          <a:p>
            <a:pPr algn="just"/>
            <a:r>
              <a:rPr lang="en-US" sz="1400" b="1" dirty="0">
                <a:solidFill>
                  <a:schemeClr val="bg2"/>
                </a:solidFill>
              </a:rPr>
              <a:t>Background</a:t>
            </a:r>
          </a:p>
          <a:p>
            <a:pPr algn="just"/>
            <a:endParaRPr lang="en-US" sz="1400" dirty="0">
              <a:solidFill>
                <a:schemeClr val="bg2"/>
              </a:solidFill>
            </a:endParaRPr>
          </a:p>
          <a:p>
            <a:pPr algn="just"/>
            <a:r>
              <a:rPr lang="en-US" sz="1400" dirty="0">
                <a:solidFill>
                  <a:schemeClr val="bg2"/>
                </a:solidFill>
              </a:rPr>
              <a:t>In the far-infrared, the emission of aligned dust grains is intrinsically polarized. Polarized emission traces ordered magnetic fields, which can potentially imply an ancient galactic magnetic field. Magnetic field can affect the gas flows in galaxies around bars and halos, which contribute significantly to the total pressure balancing the interstellar medium against gravity. When massive star formation (starburst) occurs in a galaxy, it can play an important role in the evolution of galaxies at all ages. </a:t>
            </a:r>
          </a:p>
          <a:p>
            <a:pPr algn="just"/>
            <a:endParaRPr lang="en-US" sz="1400" dirty="0">
              <a:solidFill>
                <a:schemeClr val="bg2"/>
              </a:solidFill>
            </a:endParaRPr>
          </a:p>
          <a:p>
            <a:pPr algn="just"/>
            <a:r>
              <a:rPr lang="en-US" sz="1400" dirty="0">
                <a:solidFill>
                  <a:schemeClr val="bg2"/>
                </a:solidFill>
              </a:rPr>
              <a:t>Determining the configuration of the magnetic field in galaxies will explain how galactic magnetic fields are generated, maintained, and how they will likely evolve. Ascertaining the role of dust grain alignment in the outflow of starbursts will reveal the role of magnetic fields in star formation at galactic scales.</a:t>
            </a:r>
          </a:p>
        </p:txBody>
      </p:sp>
      <p:sp>
        <p:nvSpPr>
          <p:cNvPr id="74" name="Shape 435"/>
          <p:cNvSpPr/>
          <p:nvPr/>
        </p:nvSpPr>
        <p:spPr>
          <a:xfrm>
            <a:off x="5947952" y="2588000"/>
            <a:ext cx="2478024" cy="704088"/>
          </a:xfrm>
          <a:prstGeom prst="rect">
            <a:avLst/>
          </a:prstGeom>
          <a:solidFill>
            <a:srgbClr val="DCDEE0"/>
          </a:solidFill>
          <a:ln w="12700">
            <a:miter lim="400000"/>
          </a:ln>
          <a:extLst>
            <a:ext uri="{C572A759-6A51-4108-AA02-DFA0A04FC94B}">
              <ma14:wrappingTextBoxFlag xmlns:ma14="http://schemas.microsoft.com/office/mac/drawingml/2011/main" xmlns="" val="1"/>
            </a:ext>
          </a:extLst>
        </p:spPr>
        <p:txBody>
          <a:bodyPr lIns="50800" tIns="50800" rIns="50800" bIns="50800" anchor="ctr"/>
          <a:lstStyle/>
          <a:p>
            <a:pPr algn="ctr">
              <a:defRPr sz="3300">
                <a:latin typeface="Avenir Next Condensed Demi Bold"/>
                <a:ea typeface="Avenir Next Condensed Demi Bold"/>
                <a:cs typeface="Avenir Next Condensed Demi Bold"/>
                <a:sym typeface="Avenir Next Condensed Demi Bold"/>
              </a:defRPr>
            </a:pPr>
            <a:r>
              <a:rPr lang="en-US" sz="1600" b="1" dirty="0"/>
              <a:t>Starburst Galaxy</a:t>
            </a:r>
          </a:p>
          <a:p>
            <a:pPr algn="ctr">
              <a:defRPr sz="3300">
                <a:latin typeface="Avenir Next Condensed Demi Bold"/>
                <a:ea typeface="Avenir Next Condensed Demi Bold"/>
                <a:cs typeface="Avenir Next Condensed Demi Bold"/>
                <a:sym typeface="Avenir Next Condensed Demi Bold"/>
              </a:defRPr>
            </a:pPr>
            <a:r>
              <a:rPr sz="1400" dirty="0"/>
              <a:t>Dusty galactic outflows </a:t>
            </a:r>
            <a:endParaRPr lang="en-US" sz="1400" dirty="0"/>
          </a:p>
          <a:p>
            <a:pPr algn="ctr">
              <a:defRPr sz="3300">
                <a:latin typeface="Avenir Next Condensed Demi Bold"/>
                <a:ea typeface="Avenir Next Condensed Demi Bold"/>
                <a:cs typeface="Avenir Next Condensed Demi Bold"/>
                <a:sym typeface="Avenir Next Condensed Demi Bold"/>
              </a:defRPr>
            </a:pPr>
            <a:r>
              <a:rPr sz="1400" dirty="0"/>
              <a:t>driven</a:t>
            </a:r>
            <a:r>
              <a:rPr lang="en-US" sz="1400" dirty="0"/>
              <a:t> </a:t>
            </a:r>
            <a:r>
              <a:rPr sz="1400" dirty="0"/>
              <a:t>by star</a:t>
            </a:r>
            <a:r>
              <a:rPr lang="en-US" sz="1400" dirty="0"/>
              <a:t> </a:t>
            </a:r>
            <a:r>
              <a:rPr sz="1400" dirty="0"/>
              <a:t>formation</a:t>
            </a:r>
          </a:p>
        </p:txBody>
      </p:sp>
      <p:sp>
        <p:nvSpPr>
          <p:cNvPr id="75" name="Shape 436"/>
          <p:cNvSpPr/>
          <p:nvPr/>
        </p:nvSpPr>
        <p:spPr>
          <a:xfrm>
            <a:off x="9229450" y="2588000"/>
            <a:ext cx="2757279" cy="68667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defRPr sz="3300">
                <a:latin typeface="Avenir Next Condensed Demi Bold"/>
                <a:ea typeface="Avenir Next Condensed Demi Bold"/>
                <a:cs typeface="Avenir Next Condensed Demi Bold"/>
                <a:sym typeface="Avenir Next Condensed Demi Bold"/>
              </a:defRPr>
            </a:lvl1pPr>
          </a:lstStyle>
          <a:p>
            <a:pPr algn="ctr"/>
            <a:r>
              <a:rPr lang="en-US" sz="1600" b="1" dirty="0"/>
              <a:t>Active Galactic Nuclei</a:t>
            </a:r>
          </a:p>
          <a:p>
            <a:pPr algn="ctr"/>
            <a:r>
              <a:rPr sz="1400" dirty="0"/>
              <a:t>Magnetic arms due to polarized emission from aligned dust grains </a:t>
            </a:r>
          </a:p>
        </p:txBody>
      </p:sp>
      <p:sp>
        <p:nvSpPr>
          <p:cNvPr id="22" name="Footer Placeholder 4"/>
          <p:cNvSpPr txBox="1">
            <a:spLocks/>
          </p:cNvSpPr>
          <p:nvPr/>
        </p:nvSpPr>
        <p:spPr>
          <a:xfrm>
            <a:off x="0" y="6455230"/>
            <a:ext cx="12192000" cy="393246"/>
          </a:xfrm>
          <a:prstGeom prst="rect">
            <a:avLst/>
          </a:prstGeom>
          <a:solidFill>
            <a:schemeClr val="tx1"/>
          </a:solidFill>
        </p:spPr>
        <p:txBody>
          <a:bodyPr vert="horz" lIns="91440" tIns="45720" rIns="91440" bIns="45720" rtlCol="0" anchor="ctr"/>
          <a:lstStyle>
            <a:defPPr>
              <a:defRPr lang="en-US"/>
            </a:defPPr>
            <a:lvl1pPr marL="0" algn="ct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 name="TextBox 8"/>
          <p:cNvSpPr txBox="1"/>
          <p:nvPr/>
        </p:nvSpPr>
        <p:spPr>
          <a:xfrm>
            <a:off x="8153400" y="6448365"/>
            <a:ext cx="3655544" cy="400110"/>
          </a:xfrm>
          <a:prstGeom prst="rect">
            <a:avLst/>
          </a:prstGeom>
          <a:noFill/>
        </p:spPr>
        <p:txBody>
          <a:bodyPr wrap="square" rtlCol="0">
            <a:spAutoFit/>
          </a:bodyPr>
          <a:lstStyle/>
          <a:p>
            <a:r>
              <a:rPr lang="en-US" sz="1000" i="1" dirty="0">
                <a:solidFill>
                  <a:schemeClr val="bg2"/>
                </a:solidFill>
              </a:rPr>
              <a:t>Background image: M82: Galaxy with a </a:t>
            </a:r>
            <a:r>
              <a:rPr lang="en-US" sz="1000" i="1" dirty="0" err="1">
                <a:solidFill>
                  <a:schemeClr val="bg2"/>
                </a:solidFill>
              </a:rPr>
              <a:t>Supergalactic</a:t>
            </a:r>
            <a:r>
              <a:rPr lang="en-US" sz="1000" i="1" dirty="0">
                <a:solidFill>
                  <a:schemeClr val="bg2"/>
                </a:solidFill>
              </a:rPr>
              <a:t> Wind</a:t>
            </a:r>
          </a:p>
          <a:p>
            <a:r>
              <a:rPr lang="en-US" sz="1000" i="1" dirty="0">
                <a:solidFill>
                  <a:schemeClr val="bg2"/>
                </a:solidFill>
              </a:rPr>
              <a:t>Image Credit: NASA/ESA/The Hubble </a:t>
            </a:r>
            <a:r>
              <a:rPr lang="en-US" sz="1000" i="1" dirty="0" err="1">
                <a:solidFill>
                  <a:schemeClr val="bg2"/>
                </a:solidFill>
              </a:rPr>
              <a:t>HeritageTeam</a:t>
            </a:r>
            <a:r>
              <a:rPr lang="en-US" sz="1000" i="1" dirty="0">
                <a:solidFill>
                  <a:schemeClr val="bg2"/>
                </a:solidFill>
              </a:rPr>
              <a:t>, (</a:t>
            </a:r>
            <a:r>
              <a:rPr lang="en-US" sz="1000" i="1" dirty="0" err="1">
                <a:solidFill>
                  <a:schemeClr val="bg2"/>
                </a:solidFill>
              </a:rPr>
              <a:t>STScI</a:t>
            </a:r>
            <a:r>
              <a:rPr lang="en-US" sz="1000" i="1" dirty="0">
                <a:solidFill>
                  <a:schemeClr val="bg2"/>
                </a:solidFill>
              </a:rPr>
              <a:t>/AURA)</a:t>
            </a:r>
          </a:p>
        </p:txBody>
      </p:sp>
      <p:pic>
        <p:nvPicPr>
          <p:cNvPr id="23" name="Picture 22" descr="sofialogoprint.jpg"/>
          <p:cNvPicPr>
            <a:picLocks noChangeAspect="1"/>
          </p:cNvPicPr>
          <p:nvPr/>
        </p:nvPicPr>
        <p:blipFill rotWithShape="1">
          <a:blip r:embed="rId4">
            <a:extLst>
              <a:ext uri="{28A0092B-C50C-407E-A947-70E740481C1C}">
                <a14:useLocalDpi xmlns:a14="http://schemas.microsoft.com/office/drawing/2010/main" val="0"/>
              </a:ext>
            </a:extLst>
          </a:blip>
          <a:srcRect t="-1" b="27984"/>
          <a:stretch/>
        </p:blipFill>
        <p:spPr>
          <a:xfrm>
            <a:off x="1050946" y="6483350"/>
            <a:ext cx="1384418" cy="355600"/>
          </a:xfrm>
          <a:prstGeom prst="rect">
            <a:avLst/>
          </a:prstGeom>
        </p:spPr>
      </p:pic>
      <p:pic>
        <p:nvPicPr>
          <p:cNvPr id="10" name="Picture 9">
            <a:extLst>
              <a:ext uri="{FF2B5EF4-FFF2-40B4-BE49-F238E27FC236}">
                <a16:creationId xmlns:a16="http://schemas.microsoft.com/office/drawing/2014/main" id="{69B122E4-FAEC-0F42-B621-27D884824D37}"/>
              </a:ext>
            </a:extLst>
          </p:cNvPr>
          <p:cNvPicPr>
            <a:picLocks noChangeAspect="1"/>
          </p:cNvPicPr>
          <p:nvPr/>
        </p:nvPicPr>
        <p:blipFill>
          <a:blip r:embed="rId5"/>
          <a:stretch>
            <a:fillRect/>
          </a:stretch>
        </p:blipFill>
        <p:spPr>
          <a:xfrm>
            <a:off x="5311609" y="3412766"/>
            <a:ext cx="6675120" cy="2890647"/>
          </a:xfrm>
          <a:prstGeom prst="rect">
            <a:avLst/>
          </a:prstGeom>
        </p:spPr>
      </p:pic>
    </p:spTree>
    <p:extLst>
      <p:ext uri="{BB962C8B-B14F-4D97-AF65-F5344CB8AC3E}">
        <p14:creationId xmlns:p14="http://schemas.microsoft.com/office/powerpoint/2010/main" val="694295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0000">
        <p15:prstTrans prst="airplane"/>
      </p:transition>
    </mc:Choice>
    <mc:Fallback xmlns="">
      <p:transition spd="slow" advTm="40000">
        <p:fade/>
      </p:transition>
    </mc:Fallback>
  </mc:AlternateContent>
</p:sld>
</file>

<file path=ppt/theme/theme1.xml><?xml version="1.0" encoding="utf-8"?>
<a:theme xmlns:a="http://schemas.openxmlformats.org/drawingml/2006/main" name="Office Theme">
  <a:themeElements>
    <a:clrScheme name="Custom 2">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9FEFA"/>
      </a:hlink>
      <a:folHlink>
        <a:srgbClr val="FFF9FF"/>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23746</TotalTime>
  <Words>218</Words>
  <Application>Microsoft Macintosh PowerPoint</Application>
  <PresentationFormat>Widescreen</PresentationFormat>
  <Paragraphs>18</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Avenir Next Condensed Demi Bold</vt:lpstr>
      <vt:lpstr>Calibri</vt:lpstr>
      <vt:lpstr>Calibri Light</vt:lpstr>
      <vt:lpstr>Mangal</vt:lpstr>
      <vt:lpstr>Office Theme</vt:lpstr>
      <vt:lpstr>Starburst Galaxies vs Active Galactic Nuclei</vt:lpstr>
    </vt:vector>
  </TitlesOfParts>
  <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273</cp:revision>
  <cp:lastPrinted>2017-12-29T20:17:50Z</cp:lastPrinted>
  <dcterms:created xsi:type="dcterms:W3CDTF">2017-12-20T23:56:12Z</dcterms:created>
  <dcterms:modified xsi:type="dcterms:W3CDTF">2018-03-12T17:35:49Z</dcterms:modified>
</cp:coreProperties>
</file>